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4"/>
  </p:sldMasterIdLst>
  <p:notesMasterIdLst>
    <p:notesMasterId r:id="rId8"/>
  </p:notesMasterIdLst>
  <p:sldIdLst>
    <p:sldId id="265" r:id="rId5"/>
    <p:sldId id="263" r:id="rId6"/>
    <p:sldId id="26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0A2B54-068C-57AA-A874-47CF86A88CFF}" v="7" dt="2024-06-13T13:03:56.6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31" autoAdjust="0"/>
    <p:restoredTop sz="94928" autoAdjust="0"/>
  </p:normalViewPr>
  <p:slideViewPr>
    <p:cSldViewPr snapToGrid="0">
      <p:cViewPr varScale="1">
        <p:scale>
          <a:sx n="61" d="100"/>
          <a:sy n="61" d="100"/>
        </p:scale>
        <p:origin x="8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cKay, Maggie" userId="S::mmackay@ppg.com::f6553cf9-756f-4341-affe-76c27b9a6150" providerId="AD" clId="Web-{E50A2B54-068C-57AA-A874-47CF86A88CFF}"/>
    <pc:docChg chg="delSld modSld">
      <pc:chgData name="MacKay, Maggie" userId="S::mmackay@ppg.com::f6553cf9-756f-4341-affe-76c27b9a6150" providerId="AD" clId="Web-{E50A2B54-068C-57AA-A874-47CF86A88CFF}" dt="2024-06-13T13:03:56.613" v="4"/>
      <pc:docMkLst>
        <pc:docMk/>
      </pc:docMkLst>
      <pc:sldChg chg="modSp">
        <pc:chgData name="MacKay, Maggie" userId="S::mmackay@ppg.com::f6553cf9-756f-4341-affe-76c27b9a6150" providerId="AD" clId="Web-{E50A2B54-068C-57AA-A874-47CF86A88CFF}" dt="2024-06-13T13:03:46.598" v="3"/>
        <pc:sldMkLst>
          <pc:docMk/>
          <pc:sldMk cId="3512850345" sldId="263"/>
        </pc:sldMkLst>
        <pc:graphicFrameChg chg="mod modGraphic">
          <ac:chgData name="MacKay, Maggie" userId="S::mmackay@ppg.com::f6553cf9-756f-4341-affe-76c27b9a6150" providerId="AD" clId="Web-{E50A2B54-068C-57AA-A874-47CF86A88CFF}" dt="2024-06-13T13:03:46.598" v="3"/>
          <ac:graphicFrameMkLst>
            <pc:docMk/>
            <pc:sldMk cId="3512850345" sldId="263"/>
            <ac:graphicFrameMk id="28" creationId="{CFBBC322-FC34-4151-A72C-5F73851602E6}"/>
          </ac:graphicFrameMkLst>
        </pc:graphicFrameChg>
      </pc:sldChg>
      <pc:sldChg chg="del">
        <pc:chgData name="MacKay, Maggie" userId="S::mmackay@ppg.com::f6553cf9-756f-4341-affe-76c27b9a6150" providerId="AD" clId="Web-{E50A2B54-068C-57AA-A874-47CF86A88CFF}" dt="2024-06-13T13:03:56.613" v="4"/>
        <pc:sldMkLst>
          <pc:docMk/>
          <pc:sldMk cId="2086444562" sldId="26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64FBC-180E-4132-B8AE-6EB642E4BC0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33C01-473B-4079-9F15-6F0678FEB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4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35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5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947135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999203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4779107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737FA42-C06C-4BE0-AE35-B6EF2728CBF5}"/>
              </a:ext>
            </a:extLst>
          </p:cNvPr>
          <p:cNvSpPr/>
          <p:nvPr userDrawn="1"/>
        </p:nvSpPr>
        <p:spPr>
          <a:xfrm>
            <a:off x="8485838" y="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FCFEBA5-E832-4F45-9A7E-E488F4C2670A}"/>
              </a:ext>
            </a:extLst>
          </p:cNvPr>
          <p:cNvSpPr/>
          <p:nvPr userDrawn="1"/>
        </p:nvSpPr>
        <p:spPr>
          <a:xfrm>
            <a:off x="0" y="31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723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_Lef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285470" y="1272033"/>
            <a:ext cx="5698196" cy="471602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312882" y="1272033"/>
            <a:ext cx="5697434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3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312882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6285470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8"/>
          </p:nvPr>
        </p:nvSpPr>
        <p:spPr>
          <a:xfrm>
            <a:off x="6285470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137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76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95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2883" y="323849"/>
            <a:ext cx="11670783" cy="859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Internal Only</a:t>
            </a:r>
          </a:p>
        </p:txBody>
      </p:sp>
    </p:spTree>
    <p:extLst>
      <p:ext uri="{BB962C8B-B14F-4D97-AF65-F5344CB8AC3E}">
        <p14:creationId xmlns:p14="http://schemas.microsoft.com/office/powerpoint/2010/main" val="686386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4011084" cy="1162050"/>
          </a:xfrm>
        </p:spPr>
        <p:txBody>
          <a:bodyPr anchor="t" anchorCtr="0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1530351"/>
            <a:ext cx="4011084" cy="446722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497716" y="323850"/>
            <a:ext cx="7484679" cy="567372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18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5274398"/>
            <a:ext cx="11670783" cy="7231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2882" y="1274832"/>
            <a:ext cx="11670783" cy="39002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12882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9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w/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BF9A1C9A-F66A-4F53-BCBE-1225293CDD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76602" y="0"/>
            <a:ext cx="8915399" cy="6858000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DF90EB-CB6E-41AF-8D0A-2F62955DD4F4}"/>
              </a:ext>
            </a:extLst>
          </p:cNvPr>
          <p:cNvGrpSpPr/>
          <p:nvPr userDrawn="1"/>
        </p:nvGrpSpPr>
        <p:grpSpPr>
          <a:xfrm>
            <a:off x="0" y="-1"/>
            <a:ext cx="6772276" cy="6858002"/>
            <a:chOff x="0" y="-1"/>
            <a:chExt cx="6772276" cy="685800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FCBAA65-0333-4381-96C2-CF9183ADE7B5}"/>
                </a:ext>
              </a:extLst>
            </p:cNvPr>
            <p:cNvGrpSpPr/>
            <p:nvPr userDrawn="1"/>
          </p:nvGrpSpPr>
          <p:grpSpPr>
            <a:xfrm>
              <a:off x="312883" y="0"/>
              <a:ext cx="6459393" cy="6858000"/>
              <a:chOff x="1332057" y="-1"/>
              <a:chExt cx="6459393" cy="6858000"/>
            </a:xfrm>
            <a:solidFill>
              <a:schemeClr val="accent2"/>
            </a:solidFill>
          </p:grpSpPr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F6CCE0B0-6310-4670-B6E2-D142F66F4324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65A38C7-E177-4D03-8983-B07BED104470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B134FF-C4C1-495F-B87D-8D572E727470}"/>
                </a:ext>
              </a:extLst>
            </p:cNvPr>
            <p:cNvGrpSpPr/>
            <p:nvPr userDrawn="1"/>
          </p:nvGrpSpPr>
          <p:grpSpPr>
            <a:xfrm>
              <a:off x="0" y="-1"/>
              <a:ext cx="6459393" cy="6858000"/>
              <a:chOff x="1332057" y="-1"/>
              <a:chExt cx="6459393" cy="6858000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3573119E-A65F-407F-BA27-6C32D71E69BF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19F1032-AD6E-418E-BAFC-3DF025AA81EA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184934F2-4174-47B7-818E-4B5B075E89B5}"/>
              </a:ext>
            </a:extLst>
          </p:cNvPr>
          <p:cNvSpPr/>
          <p:nvPr userDrawn="1"/>
        </p:nvSpPr>
        <p:spPr>
          <a:xfrm rot="10800000" flipV="1">
            <a:off x="10594670" y="3724276"/>
            <a:ext cx="1597329" cy="313372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617683" y="609601"/>
            <a:ext cx="4400792" cy="1382060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617683" y="2059397"/>
            <a:ext cx="4400792" cy="640767"/>
          </a:xfrm>
        </p:spPr>
        <p:txBody>
          <a:bodyPr>
            <a:normAutofit/>
          </a:bodyPr>
          <a:lstStyle>
            <a:lvl1pPr marL="0" indent="0" algn="l">
              <a:buNone/>
              <a:defRPr sz="1999">
                <a:solidFill>
                  <a:schemeClr val="bg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7" y="6171892"/>
            <a:ext cx="647072" cy="50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61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D9D9EF-93A8-4AD0-9293-A912F1609535}"/>
              </a:ext>
            </a:extLst>
          </p:cNvPr>
          <p:cNvSpPr/>
          <p:nvPr userDrawn="1"/>
        </p:nvSpPr>
        <p:spPr>
          <a:xfrm>
            <a:off x="8485838" y="1411870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9E79D0B-0FBC-4730-8F48-331668759A21}"/>
              </a:ext>
            </a:extLst>
          </p:cNvPr>
          <p:cNvSpPr/>
          <p:nvPr userDrawn="1"/>
        </p:nvSpPr>
        <p:spPr>
          <a:xfrm>
            <a:off x="0" y="1412185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3748408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4800476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5580380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B375D4-5229-42D1-ACCC-C091DAB25E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1117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9AA1076D-6C42-4BB3-BA4D-45B182AC9A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50486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94262E97-B7F8-4095-A959-B2C6D66AE0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2090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C14C4D13-49AC-4208-BEFF-0899F4B2E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73694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  <p:extLst>
      <p:ext uri="{BB962C8B-B14F-4D97-AF65-F5344CB8AC3E}">
        <p14:creationId xmlns:p14="http://schemas.microsoft.com/office/powerpoint/2010/main" val="166819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817077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869145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5F325-7987-4A1E-820A-9A64A1B13356}"/>
              </a:ext>
            </a:extLst>
          </p:cNvPr>
          <p:cNvSpPr/>
          <p:nvPr userDrawn="1"/>
        </p:nvSpPr>
        <p:spPr>
          <a:xfrm>
            <a:off x="8485838" y="220931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52936BF-BEFE-420D-886B-904153FF49AA}"/>
              </a:ext>
            </a:extLst>
          </p:cNvPr>
          <p:cNvSpPr/>
          <p:nvPr userDrawn="1"/>
        </p:nvSpPr>
        <p:spPr>
          <a:xfrm>
            <a:off x="0" y="220962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5EA5B-0213-49CD-B934-926AAD462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3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12883" y="1274826"/>
            <a:ext cx="11670783" cy="47132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12883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96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12882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280925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73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31759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944406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</p:spTree>
    <p:extLst>
      <p:ext uri="{BB962C8B-B14F-4D97-AF65-F5344CB8AC3E}">
        <p14:creationId xmlns:p14="http://schemas.microsoft.com/office/powerpoint/2010/main" val="2840451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3: Us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716C4526-4091-44AB-8C8E-C18593CAB08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31760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2" name="Picture Placeholder 15">
            <a:extLst>
              <a:ext uri="{FF2B5EF4-FFF2-40B4-BE49-F238E27FC236}">
                <a16:creationId xmlns:a16="http://schemas.microsoft.com/office/drawing/2014/main" id="{6CDDC6D2-2DB6-4D30-8F94-4BA4FCA6F65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54269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F3D1750D-3324-432A-8F07-3480BCB5E15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76776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ADEEC5-18E9-41CC-BC6B-80C7AA1760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8055" y="5381007"/>
            <a:ext cx="3533601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1ADFE3F-ACEB-4AF7-9544-833AC068F3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341053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0C97820-5F88-4A6E-A17C-EAE9F21499B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376776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A173BA3-E802-428F-90ED-B3DC24FE692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1760" y="1767287"/>
            <a:ext cx="8758553" cy="487276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28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2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312882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4"/>
          </p:nvPr>
        </p:nvSpPr>
        <p:spPr>
          <a:xfrm>
            <a:off x="6285470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6285470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lumn_Righ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12882" y="1272033"/>
            <a:ext cx="5698196" cy="471602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6285470" y="1272029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6285470" y="3740212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74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4340" cy="85953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3" y="1274825"/>
            <a:ext cx="11674340" cy="47091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3811" y="6496407"/>
            <a:ext cx="9460550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56" y="6496407"/>
            <a:ext cx="455756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6" y="6171890"/>
            <a:ext cx="647072" cy="50163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7780829" y="2799"/>
            <a:ext cx="4411172" cy="1709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F2D40B5-CEF7-4856-8419-7E9A195E88DD}"/>
              </a:ext>
            </a:extLst>
          </p:cNvPr>
          <p:cNvGrpSpPr/>
          <p:nvPr userDrawn="1"/>
        </p:nvGrpSpPr>
        <p:grpSpPr>
          <a:xfrm>
            <a:off x="1" y="-3332"/>
            <a:ext cx="8110344" cy="177031"/>
            <a:chOff x="1" y="-3332"/>
            <a:chExt cx="8108232" cy="17703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383C97-5634-458F-A88C-CC97F0F69D2C}"/>
                </a:ext>
              </a:extLst>
            </p:cNvPr>
            <p:cNvSpPr/>
            <p:nvPr userDrawn="1"/>
          </p:nvSpPr>
          <p:spPr>
            <a:xfrm>
              <a:off x="1" y="-3332"/>
              <a:ext cx="7931202" cy="1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D1670EC-A76D-4E27-B113-D499D6F06367}"/>
                </a:ext>
              </a:extLst>
            </p:cNvPr>
            <p:cNvSpPr/>
            <p:nvPr userDrawn="1"/>
          </p:nvSpPr>
          <p:spPr>
            <a:xfrm flipV="1">
              <a:off x="7931202" y="-3332"/>
              <a:ext cx="177031" cy="17703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771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2" r:id="rId14"/>
    <p:sldLayoutId id="2147483689" r:id="rId15"/>
    <p:sldLayoutId id="2147483690" r:id="rId16"/>
    <p:sldLayoutId id="2147483691" r:id="rId1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33363" indent="-2333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339725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22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509588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Arial"/>
        </a:defRPr>
      </a:lvl3pPr>
      <a:lvl4pPr marL="690563" indent="-180975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857250" indent="-1666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800100" indent="-114300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15988" indent="-1158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30288" indent="-1143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198563" indent="-106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VRPPE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9C4343-C115-504A-8D4F-0B17318D4A48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Primer</a:t>
            </a:r>
          </a:p>
        </p:txBody>
      </p:sp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F779CC08-6589-481F-80C1-2AF56937A2D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E682002C-3F7F-431B-947F-DCF3A19D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170785"/>
              </p:ext>
            </p:extLst>
          </p:nvPr>
        </p:nvGraphicFramePr>
        <p:xfrm>
          <a:off x="183053" y="5661608"/>
          <a:ext cx="9120148" cy="7699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6467">
                  <a:extLst>
                    <a:ext uri="{9D8B030D-6E8A-4147-A177-3AD203B41FA5}">
                      <a16:colId xmlns:a16="http://schemas.microsoft.com/office/drawing/2014/main" val="951066221"/>
                    </a:ext>
                  </a:extLst>
                </a:gridCol>
                <a:gridCol w="1761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0454">
                  <a:extLst>
                    <a:ext uri="{9D8B030D-6E8A-4147-A177-3AD203B41FA5}">
                      <a16:colId xmlns:a16="http://schemas.microsoft.com/office/drawing/2014/main" val="1087333847"/>
                    </a:ext>
                  </a:extLst>
                </a:gridCol>
                <a:gridCol w="13777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43648">
                  <a:extLst>
                    <a:ext uri="{9D8B030D-6E8A-4147-A177-3AD203B41FA5}">
                      <a16:colId xmlns:a16="http://schemas.microsoft.com/office/drawing/2014/main" val="1033070852"/>
                    </a:ext>
                  </a:extLst>
                </a:gridCol>
              </a:tblGrid>
              <a:tr h="2944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Availability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Technology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Coating Type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Chemistry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Substrates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USCA –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MTO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Liquid </a:t>
                      </a: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Solventborne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Primer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2K Epoxy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CRS, HRS,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Galvaneal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Steel, Galvanized Steel, Aluminum, Shot Blast Steel and Cast Iron</a:t>
                      </a:r>
                      <a:endParaRPr lang="en-US" sz="1400" kern="1200" dirty="0">
                        <a:solidFill>
                          <a:srgbClr val="FF0000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21E0576-30D7-442A-B50E-4E68A2570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252589"/>
              </p:ext>
            </p:extLst>
          </p:nvPr>
        </p:nvGraphicFramePr>
        <p:xfrm>
          <a:off x="9556155" y="2319019"/>
          <a:ext cx="2329011" cy="13544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PPG Segments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Agriculture and Construction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Transportation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079566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General Industrial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6477295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875460C-4655-40A9-83AC-A6172418C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010462"/>
              </p:ext>
            </p:extLst>
          </p:nvPr>
        </p:nvGraphicFramePr>
        <p:xfrm>
          <a:off x="9556154" y="3790231"/>
          <a:ext cx="2329011" cy="20148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Suggested Uses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Agriculture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Construction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Material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Handling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Recreational Vehicles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Truck Bodies and Beds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Electrical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1631799786"/>
              </p:ext>
            </p:extLst>
          </p:nvPr>
        </p:nvGraphicFramePr>
        <p:xfrm>
          <a:off x="183053" y="2114368"/>
          <a:ext cx="9097318" cy="320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7184">
                  <a:extLst>
                    <a:ext uri="{9D8B030D-6E8A-4147-A177-3AD203B41FA5}">
                      <a16:colId xmlns:a16="http://schemas.microsoft.com/office/drawing/2014/main" val="2538106131"/>
                    </a:ext>
                  </a:extLst>
                </a:gridCol>
                <a:gridCol w="5150134">
                  <a:extLst>
                    <a:ext uri="{9D8B030D-6E8A-4147-A177-3AD203B41FA5}">
                      <a16:colId xmlns:a16="http://schemas.microsoft.com/office/drawing/2014/main" val="9092117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accent1"/>
                          </a:solidFill>
                        </a:rPr>
                        <a:t>Features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accent1"/>
                          </a:solidFill>
                        </a:rPr>
                        <a:t>Potential Customer Benefits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34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/>
                        <a:t>Strong</a:t>
                      </a:r>
                      <a:r>
                        <a:rPr lang="en-US" sz="1700" baseline="0" dirty="0"/>
                        <a:t> corrosion performance</a:t>
                      </a:r>
                      <a:endParaRPr lang="en-US" sz="17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/>
                        <a:t>Protects assets and increases</a:t>
                      </a:r>
                      <a:r>
                        <a:rPr lang="en-US" sz="1700" baseline="0" dirty="0"/>
                        <a:t> product longevity</a:t>
                      </a:r>
                      <a:endParaRPr lang="en-US" sz="17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18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Multi-metal compatibility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process complexity, footprint and costs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283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Excellent pop and sag performance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Lowers application cost and rework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12814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Wide application and recoat window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Provides flexibility in process conditions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1835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Wet-on-wet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throughput and decreases process cost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0348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Customizable colors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Allows differentiation through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391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2.8 lbs./gal. VOCs, less exempts and specifically formulated without HAPs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cost related</a:t>
                      </a:r>
                      <a:r>
                        <a:rPr lang="en-US" sz="17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</a:t>
                      </a: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environmental controls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5499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7000" y="1314090"/>
            <a:ext cx="9429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Initially introduced into the OEM agriculture and construction equipment segment this primer technology has demonstrated value to our customers.</a:t>
            </a: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1" r="61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19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VRPPE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2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Primer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C9A1CDA-0EAA-4C88-8611-6AB3633B1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347583"/>
              </p:ext>
            </p:extLst>
          </p:nvPr>
        </p:nvGraphicFramePr>
        <p:xfrm>
          <a:off x="333376" y="1134061"/>
          <a:ext cx="8861908" cy="16738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25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11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18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Product Characteristics*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Color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Gray &amp; Buff,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400" baseline="0" dirty="0" err="1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tintable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Gloss at 60º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&gt; 60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VOCs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2.8 lbs./gal. (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336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 g/L), less exempts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033565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Cure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Oven Time/Temp:  20-60 min @ 120-200</a:t>
                      </a:r>
                      <a:r>
                        <a:rPr lang="en-US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F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algn="l" defTabSz="457200" rtl="0" eaLnBrk="1" latinLnBrk="0" hangingPunct="1">
                        <a:lnSpc>
                          <a:spcPct val="90000"/>
                        </a:lnSpc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Wet on Wet:  5 min flash, topcoat bake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130138"/>
                  </a:ext>
                </a:extLst>
              </a:tr>
            </a:tbl>
          </a:graphicData>
        </a:graphic>
      </p:graphicFrame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376" y="368300"/>
            <a:ext cx="463550" cy="463550"/>
          </a:xfrm>
        </p:spPr>
      </p:pic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DD14BC01-5288-46FB-9D2A-F6A30CCF8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021997"/>
              </p:ext>
            </p:extLst>
          </p:nvPr>
        </p:nvGraphicFramePr>
        <p:xfrm>
          <a:off x="327856" y="3036907"/>
          <a:ext cx="8861906" cy="25201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10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4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96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Performance Properties*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Pencil Hardness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D3363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4H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Conical Mandrel Bend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1/8”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Impact Resistance, Direct / Reverse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ASTM D2794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80 / 20 in-</a:t>
                      </a:r>
                      <a:r>
                        <a:rPr kumimoji="0" lang="en-US" sz="14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lbs</a:t>
                      </a: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645066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Chemical Resistance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(diesel, water, oil immersion) 	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ASTM D1308	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500 hours	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443365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Humidity Resistance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D2247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1,000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47780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Salt Spray Resistance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B117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&gt;1,000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7096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Cyclic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Corrosion Resistance 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SAE J2334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&gt;40 cycles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1215699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CFBBC322-FC34-4151-A72C-5F7385160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89032"/>
              </p:ext>
            </p:extLst>
          </p:nvPr>
        </p:nvGraphicFramePr>
        <p:xfrm>
          <a:off x="333376" y="5796592"/>
          <a:ext cx="8861907" cy="758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61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4935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Compatible Products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/>
                        </a:rPr>
                        <a:t>Topcoats: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dirty="0">
                          <a:latin typeface="Arial Narrow"/>
                        </a:rPr>
                        <a:t> SPU77777,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dirty="0">
                          <a:latin typeface="Arial Narrow"/>
                        </a:rPr>
                        <a:t> SPU79367,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dirty="0">
                          <a:latin typeface="Arial Narrow"/>
                        </a:rPr>
                        <a:t> SPU65250B,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baseline="0" dirty="0">
                          <a:latin typeface="Arial Narrow"/>
                        </a:rPr>
                        <a:t> HSI,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baseline="0" dirty="0">
                          <a:latin typeface="Arial Narrow"/>
                        </a:rPr>
                        <a:t> HSL,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i="1" dirty="0">
                          <a:latin typeface="Arial Narrow"/>
                        </a:rPr>
                        <a:t> </a:t>
                      </a:r>
                      <a:r>
                        <a:rPr lang="es-ES" sz="1400" i="0" dirty="0">
                          <a:latin typeface="Arial Narrow"/>
                        </a:rPr>
                        <a:t>VRPT</a:t>
                      </a:r>
                      <a:endParaRPr lang="en-US" sz="1400" i="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8056" y="5519837"/>
            <a:ext cx="88619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*results obtained over iron phosphate pretreated CRS panels.  Salt spray performance dependent on pretreatment used.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946A1E-EC0C-4BEB-A397-5C0FEE4F50D9}"/>
              </a:ext>
            </a:extLst>
          </p:cNvPr>
          <p:cNvSpPr txBox="1"/>
          <p:nvPr/>
        </p:nvSpPr>
        <p:spPr>
          <a:xfrm>
            <a:off x="9456757" y="2691622"/>
            <a:ext cx="232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Key Features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724057-EA74-48B0-B76A-95F80367713F}"/>
              </a:ext>
            </a:extLst>
          </p:cNvPr>
          <p:cNvSpPr txBox="1"/>
          <p:nvPr/>
        </p:nvSpPr>
        <p:spPr>
          <a:xfrm>
            <a:off x="10278017" y="3089963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Strong corrosion performance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E7ED21-6F83-4AD9-91C5-3B51CA799941}"/>
              </a:ext>
            </a:extLst>
          </p:cNvPr>
          <p:cNvSpPr txBox="1"/>
          <p:nvPr/>
        </p:nvSpPr>
        <p:spPr>
          <a:xfrm>
            <a:off x="10278017" y="3929233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Multi-metal compatibility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CC5FAE-92EA-4B82-B379-B841E3F9E4B0}"/>
              </a:ext>
            </a:extLst>
          </p:cNvPr>
          <p:cNvSpPr txBox="1"/>
          <p:nvPr/>
        </p:nvSpPr>
        <p:spPr>
          <a:xfrm>
            <a:off x="10278017" y="4749804"/>
            <a:ext cx="1633897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Excellent pop and sag performance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A659546-84A5-4ACA-96D8-D0174215DAF2}"/>
              </a:ext>
            </a:extLst>
          </p:cNvPr>
          <p:cNvSpPr txBox="1"/>
          <p:nvPr/>
        </p:nvSpPr>
        <p:spPr>
          <a:xfrm>
            <a:off x="10278017" y="5553350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Wide application and recoat window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5791" y="2981724"/>
            <a:ext cx="983196" cy="9831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8793" y="3566910"/>
            <a:ext cx="1376223" cy="13762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281" y="4640608"/>
            <a:ext cx="966706" cy="96670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82736" y="2792707"/>
            <a:ext cx="88872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*For specific product VOC information refer to the environmental data sheet (EDS).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5217" y="430293"/>
            <a:ext cx="2614152" cy="174276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7771" y="5354418"/>
            <a:ext cx="1187245" cy="118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8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VRPP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46FEC-D7A3-40E2-96DE-9A2215268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r>
              <a:rPr lang="en-US" dirty="0">
                <a:solidFill>
                  <a:srgbClr val="666666"/>
                </a:solidFill>
                <a:latin typeface="Arial" panose="020B0604020202020204"/>
              </a:rPr>
              <a:t>Internal Use Only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3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Primer</a:t>
            </a:r>
          </a:p>
        </p:txBody>
      </p:sp>
      <p:pic>
        <p:nvPicPr>
          <p:cNvPr id="27" name="Picture Placeholder 90">
            <a:extLst>
              <a:ext uri="{FF2B5EF4-FFF2-40B4-BE49-F238E27FC236}">
                <a16:creationId xmlns:a16="http://schemas.microsoft.com/office/drawing/2014/main" id="{5EBA484D-0538-4D2C-9DA9-BB7F80DFEC0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" b="9"/>
          <a:stretch>
            <a:fillRect/>
          </a:stretch>
        </p:blipFill>
        <p:spPr/>
      </p:pic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E24001A-9D69-42BC-926F-42FD171A98E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Transmission and distribution</a:t>
            </a:r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94A55966-721A-47B6-AFFD-36C4709BD29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Agriculture equipment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32D54130-F64E-4A7C-95E4-6249A7757B9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Construction equipment and </a:t>
            </a:r>
          </a:p>
          <a:p>
            <a:r>
              <a:rPr lang="en-US" dirty="0"/>
              <a:t>waste containers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C0128A2-E9AD-473E-AD31-6D5C72668E2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Additional end-use photos</a:t>
            </a:r>
          </a:p>
        </p:txBody>
      </p:sp>
      <p:pic>
        <p:nvPicPr>
          <p:cNvPr id="59" name="Picture Placeholder 58">
            <a:extLst>
              <a:ext uri="{FF2B5EF4-FFF2-40B4-BE49-F238E27FC236}">
                <a16:creationId xmlns:a16="http://schemas.microsoft.com/office/drawing/2014/main" id="{66DF15B8-8303-416D-A03F-8AAD556E1D0C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65" r="6365"/>
          <a:stretch>
            <a:fillRect/>
          </a:stretch>
        </p:blipFill>
        <p:spPr/>
      </p:pic>
      <p:pic>
        <p:nvPicPr>
          <p:cNvPr id="7" name="Picture Placeholder 6"/>
          <p:cNvPicPr>
            <a:picLocks noGrp="1" noChangeAspect="1"/>
          </p:cNvPicPr>
          <p:nvPr>
            <p:ph type="pic" sz="quarter" idx="21"/>
          </p:nvPr>
        </p:nvPicPr>
        <p:blipFill>
          <a:blip r:embed="rId5"/>
          <a:srcRect l="226" r="226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1" name="Picture Placeholder 10"/>
          <p:cNvPicPr>
            <a:picLocks noGrp="1" noChangeAspect="1"/>
          </p:cNvPicPr>
          <p:nvPr>
            <p:ph type="pic" sz="quarter" idx="20"/>
          </p:nvPr>
        </p:nvPicPr>
        <p:blipFill>
          <a:blip r:embed="rId6"/>
          <a:srcRect l="414" r="414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35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Master slide">
  <a:themeElements>
    <a:clrScheme name="PPG 2">
      <a:dk1>
        <a:sysClr val="windowText" lastClr="000000"/>
      </a:dk1>
      <a:lt1>
        <a:sysClr val="window" lastClr="FFFFFF"/>
      </a:lt1>
      <a:dk2>
        <a:srgbClr val="666666"/>
      </a:dk2>
      <a:lt2>
        <a:srgbClr val="FFFFFF"/>
      </a:lt2>
      <a:accent1>
        <a:srgbClr val="0078A9"/>
      </a:accent1>
      <a:accent2>
        <a:srgbClr val="3EC7F4"/>
      </a:accent2>
      <a:accent3>
        <a:srgbClr val="0033A0"/>
      </a:accent3>
      <a:accent4>
        <a:srgbClr val="00B149"/>
      </a:accent4>
      <a:accent5>
        <a:srgbClr val="D0006F"/>
      </a:accent5>
      <a:accent6>
        <a:srgbClr val="FF7C1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G Widescreen Template_11-08-17.pptx" id="{0199AC34-CE77-4224-AB6C-DE67587FAE49}" vid="{D3BFD4E8-924D-4011-BFB0-A12F02ED35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A664B4605E2F4AB814977FC16065D9" ma:contentTypeVersion="21" ma:contentTypeDescription="Create a new document." ma:contentTypeScope="" ma:versionID="c7c97e10668d5072fa55086354665665">
  <xsd:schema xmlns:xsd="http://www.w3.org/2001/XMLSchema" xmlns:xs="http://www.w3.org/2001/XMLSchema" xmlns:p="http://schemas.microsoft.com/office/2006/metadata/properties" xmlns:ns2="6e7b6fa3-9fc5-469b-8b9a-3e2156be0a31" xmlns:ns3="14190d81-e954-4a4b-a9da-a1b9b9dc5916" targetNamespace="http://schemas.microsoft.com/office/2006/metadata/properties" ma:root="true" ma:fieldsID="950ed41d82e258fbb96098be0f7229d7" ns2:_="" ns3:_="">
    <xsd:import namespace="6e7b6fa3-9fc5-469b-8b9a-3e2156be0a31"/>
    <xsd:import namespace="14190d81-e954-4a4b-a9da-a1b9b9dc5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b6fa3-9fc5-469b-8b9a-3e2156be0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bea00c-7f22-4f8a-81a7-3e3495b3dc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90d81-e954-4a4b-a9da-a1b9b9dc5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d04901-9a0e-45e8-9627-a986e087ccec}" ma:internalName="TaxCatchAll" ma:showField="CatchAllData" ma:web="14190d81-e954-4a4b-a9da-a1b9b9dc5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7b6fa3-9fc5-469b-8b9a-3e2156be0a31">
      <Terms xmlns="http://schemas.microsoft.com/office/infopath/2007/PartnerControls"/>
    </lcf76f155ced4ddcb4097134ff3c332f>
    <TaxCatchAll xmlns="14190d81-e954-4a4b-a9da-a1b9b9dc5916" xsi:nil="true"/>
    <_Flow_SignoffStatus xmlns="6e7b6fa3-9fc5-469b-8b9a-3e2156be0a31" xsi:nil="true"/>
  </documentManagement>
</p:properties>
</file>

<file path=customXml/itemProps1.xml><?xml version="1.0" encoding="utf-8"?>
<ds:datastoreItem xmlns:ds="http://schemas.openxmlformats.org/officeDocument/2006/customXml" ds:itemID="{A9AA8832-D0C1-4AD6-8FB6-90499807BAD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D75C45A-CA62-407C-9317-1DC0888DEEDD}"/>
</file>

<file path=customXml/itemProps3.xml><?xml version="1.0" encoding="utf-8"?>
<ds:datastoreItem xmlns:ds="http://schemas.openxmlformats.org/officeDocument/2006/customXml" ds:itemID="{7CA64CCE-4399-4DF5-A7A2-C87AA1C3FB3A}">
  <ds:schemaRefs>
    <ds:schemaRef ds:uri="http://schemas.microsoft.com/office/2006/metadata/properties"/>
    <ds:schemaRef ds:uri="http://schemas.microsoft.com/office/infopath/2007/PartnerControls"/>
    <ds:schemaRef ds:uri="b5df801a-0615-476a-b4f6-75da6047a58a"/>
    <ds:schemaRef ds:uri="f9010dbe-6a6a-4945-8ec8-13c943bbaa6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4302</TotalTime>
  <Words>376</Words>
  <Application>Microsoft Office PowerPoint</Application>
  <PresentationFormat>Widescreen</PresentationFormat>
  <Paragraphs>101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1_Master slide</vt:lpstr>
      <vt:lpstr>Spectracron® VRPPE</vt:lpstr>
      <vt:lpstr>Spectracron® VRPPE</vt:lpstr>
      <vt:lpstr>Spectracron® VRPP</vt:lpstr>
    </vt:vector>
  </TitlesOfParts>
  <Company>PPG Industries,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VRP Topcoat Value Proposition</dc:title>
  <dc:creator>MacKay, Maggie</dc:creator>
  <cp:lastModifiedBy>Genna Niemiec</cp:lastModifiedBy>
  <cp:revision>96</cp:revision>
  <dcterms:created xsi:type="dcterms:W3CDTF">2020-01-17T13:08:26Z</dcterms:created>
  <dcterms:modified xsi:type="dcterms:W3CDTF">2024-06-13T13:03:56Z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0x01010036A664B4605E2F4AB814977FC16065D9</vt:lpwstr>
  </property>
  <property fmtid="{D5CDD505-2E9C-101B-9397-08002B2CF9AE}" pid="3" name="MediaServiceImageTags">
    <vt:lpwstr/>
  </property>
</Properties>
</file>