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</p:sldMasterIdLst>
  <p:notesMasterIdLst>
    <p:notesMasterId r:id="rId8"/>
  </p:notesMasterIdLst>
  <p:sldIdLst>
    <p:sldId id="265" r:id="rId5"/>
    <p:sldId id="263" r:id="rId6"/>
    <p:sldId id="26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5209B7-75C9-B500-5053-DC5DD340EB1B}" v="51" dt="2024-06-13T13:02:03.5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S::mmackay@ppg.com::f6553cf9-756f-4341-affe-76c27b9a6150" providerId="AD" clId="Web-{615209B7-75C9-B500-5053-DC5DD340EB1B}"/>
    <pc:docChg chg="delSld modSld">
      <pc:chgData name="MacKay, Maggie" userId="S::mmackay@ppg.com::f6553cf9-756f-4341-affe-76c27b9a6150" providerId="AD" clId="Web-{615209B7-75C9-B500-5053-DC5DD340EB1B}" dt="2024-06-13T13:02:02.437" v="37" actId="20577"/>
      <pc:docMkLst>
        <pc:docMk/>
      </pc:docMkLst>
      <pc:sldChg chg="modSp">
        <pc:chgData name="MacKay, Maggie" userId="S::mmackay@ppg.com::f6553cf9-756f-4341-affe-76c27b9a6150" providerId="AD" clId="Web-{615209B7-75C9-B500-5053-DC5DD340EB1B}" dt="2024-06-13T13:02:02.437" v="37" actId="20577"/>
        <pc:sldMkLst>
          <pc:docMk/>
          <pc:sldMk cId="3512850345" sldId="263"/>
        </pc:sldMkLst>
        <pc:spChg chg="mod">
          <ac:chgData name="MacKay, Maggie" userId="S::mmackay@ppg.com::f6553cf9-756f-4341-affe-76c27b9a6150" providerId="AD" clId="Web-{615209B7-75C9-B500-5053-DC5DD340EB1B}" dt="2024-06-13T13:02:02.437" v="37" actId="20577"/>
          <ac:spMkLst>
            <pc:docMk/>
            <pc:sldMk cId="3512850345" sldId="263"/>
            <ac:spMk id="9" creationId="{A216EC8B-A734-4D2A-A75A-F561B5E4282D}"/>
          </ac:spMkLst>
        </pc:spChg>
        <pc:graphicFrameChg chg="modGraphic">
          <ac:chgData name="MacKay, Maggie" userId="S::mmackay@ppg.com::f6553cf9-756f-4341-affe-76c27b9a6150" providerId="AD" clId="Web-{615209B7-75C9-B500-5053-DC5DD340EB1B}" dt="2024-06-13T13:01:24.750" v="31"/>
          <ac:graphicFrameMkLst>
            <pc:docMk/>
            <pc:sldMk cId="3512850345" sldId="263"/>
            <ac:graphicFrameMk id="11" creationId="{BC9A1CDA-0EAA-4C88-8611-6AB3633B1D83}"/>
          </ac:graphicFrameMkLst>
        </pc:graphicFrameChg>
        <pc:graphicFrameChg chg="mod modGraphic">
          <ac:chgData name="MacKay, Maggie" userId="S::mmackay@ppg.com::f6553cf9-756f-4341-affe-76c27b9a6150" providerId="AD" clId="Web-{615209B7-75C9-B500-5053-DC5DD340EB1B}" dt="2024-06-13T13:01:13.937" v="30"/>
          <ac:graphicFrameMkLst>
            <pc:docMk/>
            <pc:sldMk cId="3512850345" sldId="263"/>
            <ac:graphicFrameMk id="28" creationId="{CFBBC322-FC34-4151-A72C-5F73851602E6}"/>
          </ac:graphicFrameMkLst>
        </pc:graphicFrameChg>
      </pc:sldChg>
      <pc:sldChg chg="modSp">
        <pc:chgData name="MacKay, Maggie" userId="S::mmackay@ppg.com::f6553cf9-756f-4341-affe-76c27b9a6150" providerId="AD" clId="Web-{615209B7-75C9-B500-5053-DC5DD340EB1B}" dt="2024-06-13T13:01:55.078" v="35" actId="20577"/>
        <pc:sldMkLst>
          <pc:docMk/>
          <pc:sldMk cId="1134351855" sldId="264"/>
        </pc:sldMkLst>
        <pc:spChg chg="mod">
          <ac:chgData name="MacKay, Maggie" userId="S::mmackay@ppg.com::f6553cf9-756f-4341-affe-76c27b9a6150" providerId="AD" clId="Web-{615209B7-75C9-B500-5053-DC5DD340EB1B}" dt="2024-06-13T13:01:55.078" v="35" actId="20577"/>
          <ac:spMkLst>
            <pc:docMk/>
            <pc:sldMk cId="1134351855" sldId="264"/>
            <ac:spMk id="9" creationId="{A216EC8B-A734-4D2A-A75A-F561B5E4282D}"/>
          </ac:spMkLst>
        </pc:spChg>
      </pc:sldChg>
      <pc:sldChg chg="modSp">
        <pc:chgData name="MacKay, Maggie" userId="S::mmackay@ppg.com::f6553cf9-756f-4341-affe-76c27b9a6150" providerId="AD" clId="Web-{615209B7-75C9-B500-5053-DC5DD340EB1B}" dt="2024-06-13T13:00:58.281" v="26"/>
        <pc:sldMkLst>
          <pc:docMk/>
          <pc:sldMk cId="4111900939" sldId="265"/>
        </pc:sldMkLst>
        <pc:spChg chg="mod">
          <ac:chgData name="MacKay, Maggie" userId="S::mmackay@ppg.com::f6553cf9-756f-4341-affe-76c27b9a6150" providerId="AD" clId="Web-{615209B7-75C9-B500-5053-DC5DD340EB1B}" dt="2024-06-13T13:00:30.828" v="2" actId="20577"/>
          <ac:spMkLst>
            <pc:docMk/>
            <pc:sldMk cId="4111900939" sldId="265"/>
            <ac:spMk id="9" creationId="{A216EC8B-A734-4D2A-A75A-F561B5E4282D}"/>
          </ac:spMkLst>
        </pc:spChg>
        <pc:graphicFrameChg chg="mod modGraphic">
          <ac:chgData name="MacKay, Maggie" userId="S::mmackay@ppg.com::f6553cf9-756f-4341-affe-76c27b9a6150" providerId="AD" clId="Web-{615209B7-75C9-B500-5053-DC5DD340EB1B}" dt="2024-06-13T13:00:58.281" v="26"/>
          <ac:graphicFrameMkLst>
            <pc:docMk/>
            <pc:sldMk cId="4111900939" sldId="265"/>
            <ac:graphicFrameMk id="58" creationId="{E682002C-3F7F-431B-947F-DCF3A19DECC2}"/>
          </ac:graphicFrameMkLst>
        </pc:graphicFrameChg>
      </pc:sldChg>
      <pc:sldChg chg="del">
        <pc:chgData name="MacKay, Maggie" userId="S::mmackay@ppg.com::f6553cf9-756f-4341-affe-76c27b9a6150" providerId="AD" clId="Web-{615209B7-75C9-B500-5053-DC5DD340EB1B}" dt="2024-06-13T13:01:35.375" v="32"/>
        <pc:sldMkLst>
          <pc:docMk/>
          <pc:sldMk cId="2086444562" sldId="268"/>
        </pc:sldMkLst>
      </pc:sldChg>
      <pc:sldChg chg="del">
        <pc:chgData name="MacKay, Maggie" userId="S::mmackay@ppg.com::f6553cf9-756f-4341-affe-76c27b9a6150" providerId="AD" clId="Web-{615209B7-75C9-B500-5053-DC5DD340EB1B}" dt="2024-06-13T13:01:37.797" v="33"/>
        <pc:sldMkLst>
          <pc:docMk/>
          <pc:sldMk cId="2818708019" sldId="27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en-US" dirty="0" err="1"/>
              <a:t>Solventborne</a:t>
            </a:r>
            <a:r>
              <a:rPr lang="en-US" dirty="0"/>
              <a:t> Primer – SEP76001, SEP83052 &amp; SEP81601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755933"/>
              </p:ext>
            </p:extLst>
          </p:nvPr>
        </p:nvGraphicFramePr>
        <p:xfrm>
          <a:off x="281503" y="5519506"/>
          <a:ext cx="9120148" cy="769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5428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538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168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4704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50682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Primer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2K Epoxy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/>
                          <a:ea typeface="+mn-ea"/>
                          <a:cs typeface="+mn-cs"/>
                        </a:rPr>
                        <a:t>Blasted Steel, Cold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Arial Narrow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/>
                          <a:ea typeface="+mn-ea"/>
                          <a:cs typeface="+mn-cs"/>
                        </a:rPr>
                        <a:t>Rolled Steel, Hot Rolled Steel,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Arial Narrow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/>
                          <a:ea typeface="+mn-ea"/>
                          <a:cs typeface="+mn-cs"/>
                        </a:rPr>
                        <a:t> Steel 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029171"/>
              </p:ext>
            </p:extLst>
          </p:nvPr>
        </p:nvGraphicFramePr>
        <p:xfrm>
          <a:off x="9556155" y="2319019"/>
          <a:ext cx="2329011" cy="1354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and 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General Industrial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6477295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Transportation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506395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00338"/>
              </p:ext>
            </p:extLst>
          </p:nvPr>
        </p:nvGraphicFramePr>
        <p:xfrm>
          <a:off x="9556154" y="3790231"/>
          <a:ext cx="2329011" cy="23065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Concrete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Mixers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Generators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296929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Refuse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Trucks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15458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Bodies and Beds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9041680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Structural Steel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9611735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391477538"/>
              </p:ext>
            </p:extLst>
          </p:nvPr>
        </p:nvGraphicFramePr>
        <p:xfrm>
          <a:off x="465463" y="2470700"/>
          <a:ext cx="8647645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8699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5158946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/>
                        <a:t>Strong</a:t>
                      </a:r>
                      <a:r>
                        <a:rPr lang="en-US" sz="1700" baseline="0" dirty="0"/>
                        <a:t> corrosion performance</a:t>
                      </a:r>
                      <a:endParaRPr lang="en-US" sz="17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/>
                        <a:t>Protects assets and increases</a:t>
                      </a:r>
                      <a:r>
                        <a:rPr lang="en-US" sz="1700" baseline="0" dirty="0"/>
                        <a:t> product longevity</a:t>
                      </a:r>
                      <a:endParaRPr lang="en-US" sz="17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 catalyst with topcoat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inventory cost and complexity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83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0348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Allows differentiation through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391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Fast drying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Lowers cost and increases throughput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5693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Ready</a:t>
                      </a:r>
                      <a:r>
                        <a:rPr lang="en-US" sz="17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sand in less time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5499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7000" y="1432999"/>
            <a:ext cx="9429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Initially introduced into the OEM agriculture and construction equipment segment this primer technology has demonstrated value to our customers.</a:t>
            </a:r>
          </a:p>
        </p:txBody>
      </p:sp>
      <p:pic>
        <p:nvPicPr>
          <p:cNvPr id="13" name="Picture Placeholder 4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" r="61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546" y="195262"/>
            <a:ext cx="6913970" cy="404813"/>
          </a:xfrm>
        </p:spPr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663141"/>
            <a:ext cx="6912962" cy="404813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 err="1"/>
              <a:t>Solventborne</a:t>
            </a:r>
            <a:r>
              <a:rPr lang="en-US" dirty="0"/>
              <a:t> Primer – SEP76001, SEP83052 &amp; SEP81601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405144"/>
              </p:ext>
            </p:extLst>
          </p:nvPr>
        </p:nvGraphicFramePr>
        <p:xfrm>
          <a:off x="458332" y="1105837"/>
          <a:ext cx="8680622" cy="2226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14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94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19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715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Gray, Buff, Black,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400" baseline="0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tintable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≤ 80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≤ 3.2 lbs./gal. (≤ 383 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g/L), less exempts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48859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30-60 min @ 140-180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Air Dry*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: To Touch: 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min To Handle: 60 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min   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Wet on Wet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90000"/>
                        </a:lnSpc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Flash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time: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 – 20 min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91117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Sandable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90000"/>
                        </a:lnSpc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With accelerator: 45-60min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2108821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039026"/>
              </p:ext>
            </p:extLst>
          </p:nvPr>
        </p:nvGraphicFramePr>
        <p:xfrm>
          <a:off x="458332" y="3679209"/>
          <a:ext cx="8680621" cy="2044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0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306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673637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4H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Impact Resistance, Direct / Reverse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ASTM D2794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60 / 40 in-</a:t>
                      </a:r>
                      <a:r>
                        <a:rPr kumimoji="0" lang="en-US" sz="14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lbs</a:t>
                      </a: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645066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Salt Spray Resistance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B117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1,000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709603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79837"/>
              </p:ext>
            </p:extLst>
          </p:nvPr>
        </p:nvGraphicFramePr>
        <p:xfrm>
          <a:off x="458333" y="6101700"/>
          <a:ext cx="8680622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06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/>
                        </a:rPr>
                        <a:t>Topcoats: </a:t>
                      </a:r>
                      <a:r>
                        <a:rPr lang="es-ES" sz="1400" i="1" dirty="0" err="1">
                          <a:latin typeface="Arial Narrow"/>
                        </a:rPr>
                        <a:t>Spectracron</a:t>
                      </a:r>
                      <a:r>
                        <a:rPr lang="es-ES" sz="1400" dirty="0">
                          <a:latin typeface="Arial Narrow"/>
                        </a:rPr>
                        <a:t> </a:t>
                      </a:r>
                      <a:r>
                        <a:rPr lang="es-ES" sz="1400" dirty="0">
                          <a:solidFill>
                            <a:schemeClr val="tx1"/>
                          </a:solidFill>
                          <a:latin typeface="Arial Narrow"/>
                        </a:rPr>
                        <a:t>HSL, </a:t>
                      </a:r>
                      <a:r>
                        <a:rPr lang="es-ES" sz="1400" baseline="0" dirty="0">
                          <a:solidFill>
                            <a:schemeClr val="tx1"/>
                          </a:solidFill>
                          <a:latin typeface="Arial Narrow"/>
                        </a:rPr>
                        <a:t>HSI, HSU and</a:t>
                      </a:r>
                      <a:r>
                        <a:rPr lang="es-ES" sz="1400" i="1" dirty="0">
                          <a:solidFill>
                            <a:schemeClr val="tx1"/>
                          </a:solidFill>
                          <a:latin typeface="Arial Narrow"/>
                        </a:rPr>
                        <a:t> </a:t>
                      </a:r>
                      <a:r>
                        <a:rPr lang="es-ES" sz="1400" i="0" dirty="0">
                          <a:solidFill>
                            <a:schemeClr val="tx1"/>
                          </a:solidFill>
                          <a:latin typeface="Arial Narrow"/>
                        </a:rPr>
                        <a:t>VRPT</a:t>
                      </a:r>
                      <a:endParaRPr lang="en-US" sz="1400" i="0" dirty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1767" y="5752741"/>
            <a:ext cx="85047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iron phosphate pretreated CRS panels.  Salt spray performance dependent on pretreatment used.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0577" y="223057"/>
            <a:ext cx="2475484" cy="237249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456757" y="2691622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278017" y="3089963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Strong corrosion performance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278017" y="3929233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Common catalyst with topcoat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278017" y="4749804"/>
            <a:ext cx="1819248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Wet-on-wet capable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278017" y="5553350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Customizable colors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08905" y="3321137"/>
            <a:ext cx="935911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50" dirty="0">
                <a:latin typeface="Arial Narrow" panose="020B0606020202030204" pitchFamily="34" charset="0"/>
              </a:rPr>
              <a:t>*Requires accelerator.  Excess film thickness will retard dry times.  Do not apply at temperatures below 50</a:t>
            </a:r>
            <a:r>
              <a:rPr lang="en-US" sz="95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50" dirty="0">
                <a:latin typeface="Arial Narrow" panose="020B0606020202030204" pitchFamily="34" charset="0"/>
              </a:rPr>
              <a:t>F(10</a:t>
            </a:r>
            <a:r>
              <a:rPr lang="en-US" sz="95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50" dirty="0">
                <a:latin typeface="Arial Narrow" panose="020B0606020202030204" pitchFamily="34" charset="0"/>
              </a:rPr>
              <a:t>C). For specific product VOC information refer to the environmental data sheet (EDS).</a:t>
            </a:r>
          </a:p>
          <a:p>
            <a:endParaRPr lang="en-US" sz="950" dirty="0"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20" y="5583140"/>
            <a:ext cx="725129" cy="7251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389" y="5893817"/>
            <a:ext cx="564502" cy="5645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517" y="3051205"/>
            <a:ext cx="886801" cy="8868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757" y="4699714"/>
            <a:ext cx="918688" cy="9186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180" y="3796587"/>
            <a:ext cx="1044546" cy="104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Spectracron</a:t>
            </a:r>
            <a:r>
              <a:rPr lang="en-US" baseline="30000" dirty="0"/>
              <a:t>®</a:t>
            </a:r>
            <a:r>
              <a:rPr lang="en-US" dirty="0"/>
              <a:t> SEP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3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en-US" dirty="0" err="1"/>
              <a:t>Solventborne</a:t>
            </a:r>
            <a:r>
              <a:rPr lang="en-US" dirty="0"/>
              <a:t> Primer – SEP76001, SEP83052 &amp; SEP81601</a:t>
            </a:r>
          </a:p>
        </p:txBody>
      </p:sp>
      <p:pic>
        <p:nvPicPr>
          <p:cNvPr id="27" name="Picture Placeholder 90">
            <a:extLst>
              <a:ext uri="{FF2B5EF4-FFF2-40B4-BE49-F238E27FC236}">
                <a16:creationId xmlns:a16="http://schemas.microsoft.com/office/drawing/2014/main" id="{5EBA484D-0538-4D2C-9DA9-BB7F80DFEC0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" b="9"/>
          <a:stretch>
            <a:fillRect/>
          </a:stretch>
        </p:blipFill>
        <p:spPr/>
      </p:pic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E24001A-9D69-42BC-926F-42FD171A98E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358353" y="5486643"/>
            <a:ext cx="3533601" cy="487276"/>
          </a:xfrm>
        </p:spPr>
        <p:txBody>
          <a:bodyPr/>
          <a:lstStyle/>
          <a:p>
            <a:r>
              <a:rPr lang="en-US" dirty="0"/>
              <a:t>Generators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94A55966-721A-47B6-AFFD-36C4709BD29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31760" y="5451431"/>
            <a:ext cx="3509896" cy="487276"/>
          </a:xfrm>
        </p:spPr>
        <p:txBody>
          <a:bodyPr/>
          <a:lstStyle/>
          <a:p>
            <a:r>
              <a:rPr lang="en-US" dirty="0"/>
              <a:t>Agriculture equipment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32D54130-F64E-4A7C-95E4-6249A7757B9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223085" y="5451431"/>
            <a:ext cx="3509896" cy="487276"/>
          </a:xfrm>
        </p:spPr>
        <p:txBody>
          <a:bodyPr/>
          <a:lstStyle/>
          <a:p>
            <a:r>
              <a:rPr lang="en-US" dirty="0"/>
              <a:t>Refuse Trucks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C0128A2-E9AD-473E-AD31-6D5C72668E2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Additional end-use photos</a:t>
            </a: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21"/>
          </p:nvPr>
        </p:nvPicPr>
        <p:blipFill>
          <a:blip r:embed="rId4"/>
          <a:srcRect l="226" r="226"/>
          <a:stretch>
            <a:fillRect/>
          </a:stretch>
        </p:blipFill>
        <p:spPr>
          <a:xfrm>
            <a:off x="331760" y="2618061"/>
            <a:ext cx="3509896" cy="2681057"/>
          </a:xfrm>
          <a:prstGeom prst="rect">
            <a:avLst/>
          </a:prstGeom>
        </p:spPr>
      </p:pic>
      <p:pic>
        <p:nvPicPr>
          <p:cNvPr id="15" name="Picture Placeholder 2"/>
          <p:cNvPicPr>
            <a:picLocks noGrp="1" noChangeAspect="1"/>
          </p:cNvPicPr>
          <p:nvPr>
            <p:ph type="pic" sz="quarter" idx="2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9" r="9829"/>
          <a:stretch>
            <a:fillRect/>
          </a:stretch>
        </p:blipFill>
        <p:spPr>
          <a:xfrm>
            <a:off x="8299450" y="2617788"/>
            <a:ext cx="3509963" cy="2681287"/>
          </a:xfrm>
        </p:spPr>
      </p:pic>
      <p:pic>
        <p:nvPicPr>
          <p:cNvPr id="16" name="Picture Placeholder 2"/>
          <p:cNvPicPr>
            <a:picLocks noGrp="1" noChangeAspect="1"/>
          </p:cNvPicPr>
          <p:nvPr>
            <p:ph type="pic" sz="quarter" idx="2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5" r="6335"/>
          <a:stretch>
            <a:fillRect/>
          </a:stretch>
        </p:blipFill>
        <p:spPr>
          <a:xfrm>
            <a:off x="4222750" y="2600325"/>
            <a:ext cx="3509963" cy="2681288"/>
          </a:xfrm>
        </p:spPr>
      </p:pic>
    </p:spTree>
    <p:extLst>
      <p:ext uri="{BB962C8B-B14F-4D97-AF65-F5344CB8AC3E}">
        <p14:creationId xmlns:p14="http://schemas.microsoft.com/office/powerpoint/2010/main" val="113435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TaxCatchAll xmlns="14190d81-e954-4a4b-a9da-a1b9b9dc5916" xsi:nil="true"/>
    <_Flow_SignoffStatus xmlns="6e7b6fa3-9fc5-469b-8b9a-3e2156be0a3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AFE9CEE-5A1E-4B5B-AE52-D3B6631014C4}"/>
</file>

<file path=customXml/itemProps2.xml><?xml version="1.0" encoding="utf-8"?>
<ds:datastoreItem xmlns:ds="http://schemas.openxmlformats.org/officeDocument/2006/customXml" ds:itemID="{0C1AF63D-3C5C-46EB-884E-0C0E5037E389}">
  <ds:schemaRefs>
    <ds:schemaRef ds:uri="http://schemas.microsoft.com/office/2006/metadata/properties"/>
    <ds:schemaRef ds:uri="http://schemas.microsoft.com/office/infopath/2007/PartnerControls"/>
    <ds:schemaRef ds:uri="b5df801a-0615-476a-b4f6-75da6047a58a"/>
    <ds:schemaRef ds:uri="f9010dbe-6a6a-4945-8ec8-13c943bbaa63"/>
  </ds:schemaRefs>
</ds:datastoreItem>
</file>

<file path=customXml/itemProps3.xml><?xml version="1.0" encoding="utf-8"?>
<ds:datastoreItem xmlns:ds="http://schemas.openxmlformats.org/officeDocument/2006/customXml" ds:itemID="{C93A7DDA-9C6F-4C53-8EAB-C4F8978C094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4924</TotalTime>
  <Words>359</Words>
  <Application>Microsoft Office PowerPoint</Application>
  <PresentationFormat>Widescreen</PresentationFormat>
  <Paragraphs>98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1_Master slide</vt:lpstr>
      <vt:lpstr>Spectracron® SEP</vt:lpstr>
      <vt:lpstr>Spectracron® SEP</vt:lpstr>
      <vt:lpstr>Spectracron® SEP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154</cp:revision>
  <dcterms:created xsi:type="dcterms:W3CDTF">2020-01-17T13:08:26Z</dcterms:created>
  <dcterms:modified xsi:type="dcterms:W3CDTF">2024-06-13T13:02:11Z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  <property fmtid="{D5CDD505-2E9C-101B-9397-08002B2CF9AE}" pid="3" name="MediaServiceImageTags">
    <vt:lpwstr/>
  </property>
</Properties>
</file>