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0" r:id="rId5"/>
  </p:sldMasterIdLst>
  <p:notesMasterIdLst>
    <p:notesMasterId r:id="rId29"/>
  </p:notesMasterIdLst>
  <p:handoutMasterIdLst>
    <p:handoutMasterId r:id="rId30"/>
  </p:handoutMasterIdLst>
  <p:sldIdLst>
    <p:sldId id="464" r:id="rId6"/>
    <p:sldId id="483" r:id="rId7"/>
    <p:sldId id="484" r:id="rId8"/>
    <p:sldId id="410" r:id="rId9"/>
    <p:sldId id="434" r:id="rId10"/>
    <p:sldId id="456" r:id="rId11"/>
    <p:sldId id="479" r:id="rId12"/>
    <p:sldId id="404" r:id="rId13"/>
    <p:sldId id="450" r:id="rId14"/>
    <p:sldId id="442" r:id="rId15"/>
    <p:sldId id="461" r:id="rId16"/>
    <p:sldId id="462" r:id="rId17"/>
    <p:sldId id="438" r:id="rId18"/>
    <p:sldId id="477" r:id="rId19"/>
    <p:sldId id="471" r:id="rId20"/>
    <p:sldId id="469" r:id="rId21"/>
    <p:sldId id="473" r:id="rId22"/>
    <p:sldId id="475" r:id="rId23"/>
    <p:sldId id="476" r:id="rId24"/>
    <p:sldId id="465" r:id="rId25"/>
    <p:sldId id="480" r:id="rId26"/>
    <p:sldId id="388" r:id="rId27"/>
    <p:sldId id="356" r:id="rId28"/>
  </p:sldIdLst>
  <p:sldSz cx="12188825"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sic Template Slides" id="{6B00757A-84CE-4169-815D-65B6FBADB1CA}">
          <p14:sldIdLst>
            <p14:sldId id="464"/>
            <p14:sldId id="483"/>
            <p14:sldId id="484"/>
            <p14:sldId id="410"/>
            <p14:sldId id="434"/>
            <p14:sldId id="456"/>
            <p14:sldId id="479"/>
            <p14:sldId id="404"/>
            <p14:sldId id="450"/>
            <p14:sldId id="442"/>
            <p14:sldId id="461"/>
            <p14:sldId id="462"/>
            <p14:sldId id="438"/>
            <p14:sldId id="477"/>
            <p14:sldId id="471"/>
            <p14:sldId id="469"/>
            <p14:sldId id="473"/>
            <p14:sldId id="475"/>
            <p14:sldId id="476"/>
            <p14:sldId id="465"/>
            <p14:sldId id="480"/>
            <p14:sldId id="388"/>
            <p14:sldId id="356"/>
          </p14:sldIdLst>
        </p14:section>
        <p14:section name="Appendix" id="{30E386EB-ECCB-433A-A4CB-F323860A4D40}">
          <p14:sldIdLst/>
        </p14:section>
      </p14:sectionLst>
    </p:ext>
    <p:ext uri="{EFAFB233-063F-42B5-8137-9DF3F51BA10A}">
      <p15:sldGuideLst xmlns:p15="http://schemas.microsoft.com/office/powerpoint/2012/main">
        <p15:guide id="1" orient="horz" pos="2160">
          <p15:clr>
            <a:srgbClr val="A4A3A4"/>
          </p15:clr>
        </p15:guide>
        <p15:guide id="2" orient="horz" pos="4180">
          <p15:clr>
            <a:srgbClr val="A4A3A4"/>
          </p15:clr>
        </p15:guide>
        <p15:guide id="3" orient="horz" pos="139">
          <p15:clr>
            <a:srgbClr val="A4A3A4"/>
          </p15:clr>
        </p15:guide>
        <p15:guide id="4" pos="3839">
          <p15:clr>
            <a:srgbClr val="A4A3A4"/>
          </p15:clr>
        </p15:guide>
        <p15:guide id="5" pos="162">
          <p15:clr>
            <a:srgbClr val="A4A3A4"/>
          </p15:clr>
        </p15:guide>
        <p15:guide id="6" pos="7516">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Scott" initials="LS" lastIdx="1" clrIdx="0">
    <p:extLst/>
  </p:cmAuthor>
  <p:cmAuthor id="2" name="Lukas Treu" initials="LT" lastIdx="1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501"/>
    <a:srgbClr val="03A903"/>
    <a:srgbClr val="C82302"/>
    <a:srgbClr val="FDEC0B"/>
    <a:srgbClr val="666666"/>
    <a:srgbClr val="FFFFFF"/>
    <a:srgbClr val="F2F2F2"/>
    <a:srgbClr val="D4D402"/>
    <a:srgbClr val="B5F88C"/>
    <a:srgbClr val="79F2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6" autoAdjust="0"/>
    <p:restoredTop sz="91523" autoAdjust="0"/>
  </p:normalViewPr>
  <p:slideViewPr>
    <p:cSldViewPr snapToGrid="0" snapToObjects="1">
      <p:cViewPr varScale="1">
        <p:scale>
          <a:sx n="36" d="100"/>
          <a:sy n="36" d="100"/>
        </p:scale>
        <p:origin x="56" y="532"/>
      </p:cViewPr>
      <p:guideLst>
        <p:guide orient="horz" pos="2160"/>
        <p:guide orient="horz" pos="4180"/>
        <p:guide orient="horz" pos="139"/>
        <p:guide pos="3839"/>
        <p:guide pos="162"/>
        <p:guide pos="7516"/>
      </p:guideLst>
    </p:cSldViewPr>
  </p:slideViewPr>
  <p:outlineViewPr>
    <p:cViewPr>
      <p:scale>
        <a:sx n="33" d="100"/>
        <a:sy n="33" d="100"/>
      </p:scale>
      <p:origin x="0" y="-10344"/>
    </p:cViewPr>
  </p:outlineViewPr>
  <p:notesTextViewPr>
    <p:cViewPr>
      <p:scale>
        <a:sx n="3" d="2"/>
        <a:sy n="3" d="2"/>
      </p:scale>
      <p:origin x="0" y="0"/>
    </p:cViewPr>
  </p:notesTextViewPr>
  <p:sorterViewPr>
    <p:cViewPr>
      <p:scale>
        <a:sx n="100" d="100"/>
        <a:sy n="100" d="100"/>
      </p:scale>
      <p:origin x="0" y="7998"/>
    </p:cViewPr>
  </p:sorterViewPr>
  <p:notesViewPr>
    <p:cSldViewPr snapToGrid="0" snapToObjects="1" showGuides="1">
      <p:cViewPr varScale="1">
        <p:scale>
          <a:sx n="82" d="100"/>
          <a:sy n="82" d="100"/>
        </p:scale>
        <p:origin x="2016" y="84"/>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9635728159601438"/>
          <c:y val="9.195447036335487E-2"/>
          <c:w val="0.64017031176270478"/>
          <c:h val="0.77996077566447841"/>
        </c:manualLayout>
      </c:layout>
      <c:barChart>
        <c:barDir val="bar"/>
        <c:grouping val="clustered"/>
        <c:varyColors val="0"/>
        <c:ser>
          <c:idx val="0"/>
          <c:order val="0"/>
          <c:tx>
            <c:strRef>
              <c:f>'Primer Only'!$H$1</c:f>
              <c:strCache>
                <c:ptCount val="1"/>
                <c:pt idx="0">
                  <c:v>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C82A-41F6-ABEE-AD61FA7E7369}"/>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C82A-41F6-ABEE-AD61FA7E7369}"/>
                </c:ext>
              </c:extLst>
            </c:dLbl>
            <c:dLbl>
              <c:idx val="2"/>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82A-41F6-ABEE-AD61FA7E7369}"/>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C82A-41F6-ABEE-AD61FA7E7369}"/>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Only'!$H$2:$H$10</c:f>
              <c:numCache>
                <c:formatCode>0.00</c:formatCode>
                <c:ptCount val="9"/>
                <c:pt idx="0">
                  <c:v>0</c:v>
                </c:pt>
                <c:pt idx="1">
                  <c:v>0</c:v>
                </c:pt>
                <c:pt idx="2">
                  <c:v>0.53428571428571425</c:v>
                </c:pt>
                <c:pt idx="3">
                  <c:v>1.1021428571428573</c:v>
                </c:pt>
                <c:pt idx="4">
                  <c:v>1.5024999999999999</c:v>
                </c:pt>
                <c:pt idx="5">
                  <c:v>0</c:v>
                </c:pt>
                <c:pt idx="6">
                  <c:v>2.2510714285714286</c:v>
                </c:pt>
                <c:pt idx="7">
                  <c:v>3.3199999999999994</c:v>
                </c:pt>
                <c:pt idx="8">
                  <c:v>3.6435714285714287</c:v>
                </c:pt>
              </c:numCache>
            </c:numRef>
          </c:val>
          <c:extLst>
            <c:ext xmlns:c16="http://schemas.microsoft.com/office/drawing/2014/chart" uri="{C3380CC4-5D6E-409C-BE32-E72D297353CC}">
              <c16:uniqueId val="{00000000-AA04-49F5-ABA2-080B78C37F5D}"/>
            </c:ext>
          </c:extLst>
        </c:ser>
        <c:dLbls>
          <c:dLblPos val="outEnd"/>
          <c:showLegendKey val="0"/>
          <c:showVal val="1"/>
          <c:showCatName val="0"/>
          <c:showSerName val="0"/>
          <c:showPercent val="0"/>
          <c:showBubbleSize val="0"/>
        </c:dLbls>
        <c:gapWidth val="115"/>
        <c:overlap val="-20"/>
        <c:axId val="708751616"/>
        <c:axId val="708748336"/>
      </c:barChart>
      <c:catAx>
        <c:axId val="7087516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48336"/>
        <c:crosses val="autoZero"/>
        <c:auto val="1"/>
        <c:lblAlgn val="ctr"/>
        <c:lblOffset val="100"/>
        <c:noMultiLvlLbl val="0"/>
      </c:catAx>
      <c:valAx>
        <c:axId val="708748336"/>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516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dirty="0"/>
              <a:t>1000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59048361078495"/>
          <c:y val="8.6462198465623571E-2"/>
          <c:w val="0.64017031176270478"/>
          <c:h val="0.77996077566447841"/>
        </c:manualLayout>
      </c:layout>
      <c:barChart>
        <c:barDir val="bar"/>
        <c:grouping val="clustered"/>
        <c:varyColors val="0"/>
        <c:ser>
          <c:idx val="0"/>
          <c:order val="0"/>
          <c:tx>
            <c:strRef>
              <c:f>'Primer Only'!$J$1</c:f>
              <c:strCache>
                <c:ptCount val="1"/>
                <c:pt idx="0">
                  <c:v>1000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1"/>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C280-48D5-94D8-519C61692BCE}"/>
              </c:ext>
            </c:extLst>
          </c:dPt>
          <c:dPt>
            <c:idx val="6"/>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D122-4356-A3D8-F49BE21899E5}"/>
              </c:ext>
            </c:extLst>
          </c:dPt>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80-48D5-94D8-519C61692BCE}"/>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280-48D5-94D8-519C61692BCE}"/>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280-48D5-94D8-519C61692BCE}"/>
                </c:ext>
              </c:extLst>
            </c:dLbl>
            <c:dLbl>
              <c:idx val="8"/>
              <c:delete val="1"/>
              <c:extLst>
                <c:ext xmlns:c15="http://schemas.microsoft.com/office/drawing/2012/chart" uri="{CE6537A1-D6FC-4f65-9D91-7224C49458BB}"/>
                <c:ext xmlns:c16="http://schemas.microsoft.com/office/drawing/2014/chart" uri="{C3380CC4-5D6E-409C-BE32-E72D297353CC}">
                  <c16:uniqueId val="{00000000-CCB3-4CE1-8F30-7E35114B47B4}"/>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Only'!$J$2:$J$10</c:f>
              <c:numCache>
                <c:formatCode>0.00</c:formatCode>
                <c:ptCount val="9"/>
                <c:pt idx="0">
                  <c:v>0.59142857142857141</c:v>
                </c:pt>
                <c:pt idx="1">
                  <c:v>0.33700000000000008</c:v>
                </c:pt>
                <c:pt idx="2">
                  <c:v>1.7732142857142856</c:v>
                </c:pt>
                <c:pt idx="3">
                  <c:v>2.0542857142857147</c:v>
                </c:pt>
                <c:pt idx="4">
                  <c:v>4.7999999999999989</c:v>
                </c:pt>
                <c:pt idx="5">
                  <c:v>9.5000000000000029E-2</c:v>
                </c:pt>
                <c:pt idx="6">
                  <c:v>2.7167857142857148</c:v>
                </c:pt>
                <c:pt idx="7">
                  <c:v>4.1228571428571428</c:v>
                </c:pt>
                <c:pt idx="8">
                  <c:v>0</c:v>
                </c:pt>
              </c:numCache>
            </c:numRef>
          </c:val>
          <c:extLst>
            <c:ext xmlns:c16="http://schemas.microsoft.com/office/drawing/2014/chart" uri="{C3380CC4-5D6E-409C-BE32-E72D297353CC}">
              <c16:uniqueId val="{00000001-CCB3-4CE1-8F30-7E35114B47B4}"/>
            </c:ext>
          </c:extLst>
        </c:ser>
        <c:dLbls>
          <c:dLblPos val="outEnd"/>
          <c:showLegendKey val="0"/>
          <c:showVal val="1"/>
          <c:showCatName val="0"/>
          <c:showSerName val="0"/>
          <c:showPercent val="0"/>
          <c:showBubbleSize val="0"/>
        </c:dLbls>
        <c:gapWidth val="115"/>
        <c:overlap val="-20"/>
        <c:axId val="2097723416"/>
        <c:axId val="2097729648"/>
        <c:extLst>
          <c:ext xmlns:c15="http://schemas.microsoft.com/office/drawing/2012/chart" uri="{02D57815-91ED-43cb-92C2-25804820EDAC}">
            <c15:filteredBarSeries>
              <c15:ser>
                <c:idx val="1"/>
                <c:order val="1"/>
                <c:tx>
                  <c:strRef>
                    <c:extLst>
                      <c:ext uri="{02D57815-91ED-43cb-92C2-25804820EDAC}">
                        <c15:formulaRef>
                          <c15:sqref>'Primer Only'!$K$1</c15:sqref>
                        </c15:formulaRef>
                      </c:ext>
                    </c:extLst>
                    <c:strCache>
                      <c:ptCount val="1"/>
                      <c:pt idx="0">
                        <c:v>1000 max </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'Primer Only'!$A$2:$A$10</c15:sqref>
                        </c15:formulaRef>
                      </c:ext>
                    </c:extLst>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extLst>
                      <c:ext uri="{02D57815-91ED-43cb-92C2-25804820EDAC}">
                        <c15:formulaRef>
                          <c15:sqref>'Primer Only'!$K$2:$K$10</c15:sqref>
                        </c15:formulaRef>
                      </c:ext>
                    </c:extLst>
                    <c:numCache>
                      <c:formatCode>0.00</c:formatCode>
                      <c:ptCount val="9"/>
                      <c:pt idx="0" formatCode="General">
                        <c:v>9.67</c:v>
                      </c:pt>
                      <c:pt idx="1">
                        <c:v>2.96</c:v>
                      </c:pt>
                      <c:pt idx="2" formatCode="General">
                        <c:v>3.61</c:v>
                      </c:pt>
                      <c:pt idx="3" formatCode="General">
                        <c:v>4.6900000000000004</c:v>
                      </c:pt>
                      <c:pt idx="4" formatCode="General">
                        <c:v>12.63</c:v>
                      </c:pt>
                      <c:pt idx="5">
                        <c:v>3.81</c:v>
                      </c:pt>
                      <c:pt idx="6" formatCode="General">
                        <c:v>4.7300000000000004</c:v>
                      </c:pt>
                      <c:pt idx="7">
                        <c:v>6.74</c:v>
                      </c:pt>
                      <c:pt idx="8" formatCode="General">
                        <c:v>0</c:v>
                      </c:pt>
                    </c:numCache>
                  </c:numRef>
                </c:val>
                <c:extLst>
                  <c:ext xmlns:c16="http://schemas.microsoft.com/office/drawing/2014/chart" uri="{C3380CC4-5D6E-409C-BE32-E72D297353CC}">
                    <c16:uniqueId val="{00000002-CCB3-4CE1-8F30-7E35114B47B4}"/>
                  </c:ext>
                </c:extLst>
              </c15:ser>
            </c15:filteredBarSeries>
          </c:ext>
        </c:extLst>
      </c:barChart>
      <c:catAx>
        <c:axId val="20977234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9648"/>
        <c:crosses val="autoZero"/>
        <c:auto val="1"/>
        <c:lblAlgn val="ctr"/>
        <c:lblOffset val="100"/>
        <c:noMultiLvlLbl val="0"/>
      </c:catAx>
      <c:valAx>
        <c:axId val="209772964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34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1500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717421839849877"/>
          <c:y val="0.10039039505535705"/>
          <c:w val="0.64614795834384975"/>
          <c:h val="0.77952699779291057"/>
        </c:manualLayout>
      </c:layout>
      <c:barChart>
        <c:barDir val="bar"/>
        <c:grouping val="clustered"/>
        <c:varyColors val="0"/>
        <c:ser>
          <c:idx val="0"/>
          <c:order val="0"/>
          <c:tx>
            <c:strRef>
              <c:f>'Primer Only'!$L$1</c:f>
              <c:strCache>
                <c:ptCount val="1"/>
                <c:pt idx="0">
                  <c:v>1500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2"/>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2-86C9-47CE-923D-BCEE29595EAC}"/>
              </c:ext>
            </c:extLst>
          </c:dPt>
          <c:dPt>
            <c:idx val="4"/>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86C9-47CE-923D-BCEE29595EAC}"/>
              </c:ext>
            </c:extLst>
          </c:dPt>
          <c:dLbls>
            <c:dLbl>
              <c:idx val="2"/>
              <c:layout>
                <c:manualLayout>
                  <c:x val="-0.12618574547105163"/>
                  <c:y val="0"/>
                </c:manualLayout>
              </c:layout>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6C9-47CE-923D-BCEE29595EAC}"/>
                </c:ext>
              </c:extLst>
            </c:dLbl>
            <c:dLbl>
              <c:idx val="3"/>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86C9-47CE-923D-BCEE29595EAC}"/>
                </c:ext>
              </c:extLst>
            </c:dLbl>
            <c:dLbl>
              <c:idx val="4"/>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0-86C9-47CE-923D-BCEE29595EAC}"/>
                </c:ext>
              </c:extLst>
            </c:dLbl>
            <c:dLbl>
              <c:idx val="5"/>
              <c:tx>
                <c:rich>
                  <a:bodyPr/>
                  <a:lstStyle/>
                  <a:p>
                    <a:r>
                      <a:rPr lang="en-US"/>
                      <a:t>(Not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2E-48A1-A50F-9E6ECFF3FDD8}"/>
                </c:ext>
              </c:extLst>
            </c:dLbl>
            <c:dLbl>
              <c:idx val="6"/>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2E-48A1-A50F-9E6ECFF3FDD8}"/>
                </c:ext>
              </c:extLst>
            </c:dLbl>
            <c:dLbl>
              <c:idx val="7"/>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2E-48A1-A50F-9E6ECFF3FDD8}"/>
                </c:ext>
              </c:extLst>
            </c:dLbl>
            <c:dLbl>
              <c:idx val="8"/>
              <c:tx>
                <c:rich>
                  <a:bodyPr/>
                  <a:lstStyle/>
                  <a:p>
                    <a:r>
                      <a:rPr lang="en-US"/>
                      <a:t>(Not</a:t>
                    </a:r>
                    <a:r>
                      <a:rPr lang="en-US" baseline="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2E-48A1-A50F-9E6ECFF3FDD8}"/>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Only'!$L$2:$L$10</c:f>
              <c:numCache>
                <c:formatCode>0.00</c:formatCode>
                <c:ptCount val="9"/>
                <c:pt idx="0">
                  <c:v>0.01</c:v>
                </c:pt>
                <c:pt idx="1">
                  <c:v>0.3</c:v>
                </c:pt>
                <c:pt idx="2">
                  <c:v>1.95</c:v>
                </c:pt>
                <c:pt idx="3">
                  <c:v>3.335</c:v>
                </c:pt>
                <c:pt idx="4">
                  <c:v>6.7</c:v>
                </c:pt>
                <c:pt idx="5">
                  <c:v>0</c:v>
                </c:pt>
                <c:pt idx="6">
                  <c:v>0</c:v>
                </c:pt>
                <c:pt idx="7">
                  <c:v>0</c:v>
                </c:pt>
                <c:pt idx="8">
                  <c:v>0</c:v>
                </c:pt>
              </c:numCache>
            </c:numRef>
          </c:val>
          <c:extLst>
            <c:ext xmlns:c16="http://schemas.microsoft.com/office/drawing/2014/chart" uri="{C3380CC4-5D6E-409C-BE32-E72D297353CC}">
              <c16:uniqueId val="{00000004-052E-48A1-A50F-9E6ECFF3FDD8}"/>
            </c:ext>
          </c:extLst>
        </c:ser>
        <c:dLbls>
          <c:dLblPos val="outEnd"/>
          <c:showLegendKey val="0"/>
          <c:showVal val="1"/>
          <c:showCatName val="0"/>
          <c:showSerName val="0"/>
          <c:showPercent val="0"/>
          <c:showBubbleSize val="0"/>
        </c:dLbls>
        <c:gapWidth val="115"/>
        <c:overlap val="-20"/>
        <c:axId val="721122120"/>
        <c:axId val="721125728"/>
      </c:barChart>
      <c:catAx>
        <c:axId val="721122120"/>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5728"/>
        <c:crosses val="autoZero"/>
        <c:auto val="1"/>
        <c:lblAlgn val="ctr"/>
        <c:lblOffset val="100"/>
        <c:noMultiLvlLbl val="0"/>
      </c:catAx>
      <c:valAx>
        <c:axId val="72112572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2120"/>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baseline="0">
                <a:solidFill>
                  <a:schemeClr val="tx1">
                    <a:lumMod val="65000"/>
                    <a:lumOff val="35000"/>
                  </a:schemeClr>
                </a:solidFill>
                <a:latin typeface="+mn-lt"/>
                <a:ea typeface="+mn-ea"/>
                <a:cs typeface="+mn-cs"/>
              </a:defRPr>
            </a:pPr>
            <a:r>
              <a:rPr lang="en-US"/>
              <a:t>2000 Hours</a:t>
            </a:r>
          </a:p>
        </c:rich>
      </c:tx>
      <c:overlay val="0"/>
      <c:spPr>
        <a:noFill/>
        <a:ln>
          <a:noFill/>
        </a:ln>
        <a:effectLst/>
      </c:spPr>
    </c:title>
    <c:autoTitleDeleted val="0"/>
    <c:plotArea>
      <c:layout>
        <c:manualLayout>
          <c:layoutTarget val="inner"/>
          <c:xMode val="edge"/>
          <c:yMode val="edge"/>
          <c:x val="0.34150795738765477"/>
          <c:y val="8.0449595214924965E-2"/>
          <c:w val="0.58774099819375358"/>
          <c:h val="0.80075815508503234"/>
        </c:manualLayout>
      </c:layout>
      <c:barChart>
        <c:barDir val="bar"/>
        <c:grouping val="clustered"/>
        <c:varyColors val="0"/>
        <c:ser>
          <c:idx val="0"/>
          <c:order val="0"/>
          <c:spPr>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EB-4EAD-8957-1A29072953DB}"/>
                </c:ext>
              </c:extLst>
            </c:dLbl>
            <c:dLbl>
              <c:idx val="1"/>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9-86EB-4EAD-8957-1A29072953DB}"/>
                </c:ext>
              </c:extLst>
            </c:dLbl>
            <c:dLbl>
              <c:idx val="2"/>
              <c:tx>
                <c:rich>
                  <a:bodyPr/>
                  <a:lstStyle/>
                  <a:p>
                    <a:r>
                      <a:rPr lang="en-US" smtClean="0"/>
                      <a:t>(Not</a:t>
                    </a:r>
                    <a:r>
                      <a:rPr lang="en-US" baseline="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6EB-4EAD-8957-1A29072953DB}"/>
                </c:ext>
              </c:extLst>
            </c:dLbl>
            <c:dLbl>
              <c:idx val="3"/>
              <c:tx>
                <c:rich>
                  <a:bodyPr/>
                  <a:lstStyle/>
                  <a:p>
                    <a:r>
                      <a:rPr lang="en-US" dirty="0" smtClean="0"/>
                      <a:t>(Not</a:t>
                    </a:r>
                    <a:r>
                      <a:rPr lang="en-US" baseline="0" dirty="0" smtClean="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EB-4EAD-8957-1A29072953DB}"/>
                </c:ext>
              </c:extLst>
            </c:dLbl>
            <c:dLbl>
              <c:idx val="4"/>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6EB-4EAD-8957-1A29072953DB}"/>
                </c:ext>
              </c:extLst>
            </c:dLbl>
            <c:dLbl>
              <c:idx val="5"/>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8-86EB-4EAD-8957-1A29072953DB}"/>
                </c:ext>
              </c:extLst>
            </c:dLbl>
            <c:dLbl>
              <c:idx val="6"/>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EB-4EAD-8957-1A29072953DB}"/>
                </c:ext>
              </c:extLst>
            </c:dLbl>
            <c:dLbl>
              <c:idx val="7"/>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6EB-4EAD-8957-1A29072953DB}"/>
                </c:ext>
              </c:extLst>
            </c:dLbl>
            <c:dLbl>
              <c:idx val="8"/>
              <c:tx>
                <c:rich>
                  <a:bodyPr/>
                  <a:lstStyle/>
                  <a:p>
                    <a:r>
                      <a:rPr lang="en-US" dirty="0" smtClean="0"/>
                      <a:t>(Not</a:t>
                    </a:r>
                    <a:r>
                      <a:rPr lang="en-US" baseline="0" dirty="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EB-4EAD-8957-1A29072953DB}"/>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'Primer-only 2000 hour plot'!$A$4:$A$12</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'Primer-only 2000 hour plot'!$B$4:$B$12</c:f>
              <c:numCache>
                <c:formatCode>General</c:formatCode>
                <c:ptCount val="9"/>
                <c:pt idx="0">
                  <c:v>0</c:v>
                </c:pt>
                <c:pt idx="1">
                  <c:v>2.29</c:v>
                </c:pt>
                <c:pt idx="2">
                  <c:v>0</c:v>
                </c:pt>
                <c:pt idx="3">
                  <c:v>0</c:v>
                </c:pt>
                <c:pt idx="4">
                  <c:v>0</c:v>
                </c:pt>
                <c:pt idx="5">
                  <c:v>2.95</c:v>
                </c:pt>
                <c:pt idx="6">
                  <c:v>0</c:v>
                </c:pt>
                <c:pt idx="7">
                  <c:v>0</c:v>
                </c:pt>
                <c:pt idx="8">
                  <c:v>0</c:v>
                </c:pt>
              </c:numCache>
            </c:numRef>
          </c:val>
          <c:extLst>
            <c:ext xmlns:c16="http://schemas.microsoft.com/office/drawing/2014/chart" uri="{C3380CC4-5D6E-409C-BE32-E72D297353CC}">
              <c16:uniqueId val="{00000000-86EB-4EAD-8957-1A29072953DB}"/>
            </c:ext>
          </c:extLst>
        </c:ser>
        <c:dLbls>
          <c:dLblPos val="outEnd"/>
          <c:showLegendKey val="0"/>
          <c:showVal val="1"/>
          <c:showCatName val="0"/>
          <c:showSerName val="0"/>
          <c:showPercent val="0"/>
          <c:showBubbleSize val="0"/>
        </c:dLbls>
        <c:gapWidth val="115"/>
        <c:overlap val="-20"/>
        <c:axId val="249083376"/>
        <c:axId val="249085016"/>
      </c:barChart>
      <c:catAx>
        <c:axId val="24908337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5016"/>
        <c:crosses val="autoZero"/>
        <c:auto val="1"/>
        <c:lblAlgn val="ctr"/>
        <c:lblOffset val="100"/>
        <c:noMultiLvlLbl val="0"/>
      </c:catAx>
      <c:valAx>
        <c:axId val="249085016"/>
        <c:scaling>
          <c:orientation val="minMax"/>
        </c:scaling>
        <c:delete val="0"/>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a:t>Average Scribe Creep (mm)</a:t>
                </a:r>
              </a:p>
            </c:rich>
          </c:tx>
          <c:overlay val="0"/>
          <c:spPr>
            <a:noFill/>
            <a:ln>
              <a:noFill/>
            </a:ln>
            <a:effectLst/>
          </c:sp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3376"/>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graphs'!$D$11,'Average Compiled SS graphs'!$J$11,'Average Compiled SS graphs'!$P$11,'Average Compiled SS graphs'!$V$11,'Average Compiled SS graphs'!$AB$11)</c:f>
              <c:numCache>
                <c:formatCode>0.00</c:formatCode>
                <c:ptCount val="5"/>
                <c:pt idx="0">
                  <c:v>0</c:v>
                </c:pt>
                <c:pt idx="1">
                  <c:v>0</c:v>
                </c:pt>
                <c:pt idx="2">
                  <c:v>0</c:v>
                </c:pt>
                <c:pt idx="3">
                  <c:v>0</c:v>
                </c:pt>
              </c:numCache>
            </c:numRef>
          </c:val>
          <c:extLst>
            <c:ext xmlns:c16="http://schemas.microsoft.com/office/drawing/2014/chart" uri="{C3380CC4-5D6E-409C-BE32-E72D297353CC}">
              <c16:uniqueId val="{00000000-50F7-4A79-8019-204E202C6B78}"/>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2-50F7-4A79-8019-204E202C6B78}"/>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4-50F7-4A79-8019-204E202C6B78}"/>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6-50F7-4A79-8019-204E202C6B78}"/>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8-50F7-4A79-8019-204E202C6B78}"/>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2-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6-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A-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graphs'!$D$12,'Average Compiled SS graphs'!$J$12,'Average Compiled SS graphs'!$P$12,'Average Compiled SS graphs'!$V$12,'Average Compiled SS graphs'!$AB$12)</c:f>
              <c:numCache>
                <c:formatCode>0.00</c:formatCode>
                <c:ptCount val="5"/>
                <c:pt idx="0">
                  <c:v>3.5724999999999998</c:v>
                </c:pt>
                <c:pt idx="1">
                  <c:v>2.243214285714286</c:v>
                </c:pt>
                <c:pt idx="2">
                  <c:v>2.5471428571428572</c:v>
                </c:pt>
                <c:pt idx="3">
                  <c:v>2.2035714285714283</c:v>
                </c:pt>
                <c:pt idx="4">
                  <c:v>2.467857142857143</c:v>
                </c:pt>
              </c:numCache>
            </c:numRef>
          </c:val>
          <c:extLst>
            <c:ext xmlns:c16="http://schemas.microsoft.com/office/drawing/2014/chart" uri="{C3380CC4-5D6E-409C-BE32-E72D297353CC}">
              <c16:uniqueId val="{0000000B-50F7-4A79-8019-204E202C6B78}"/>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D-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F-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1-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3-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5-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graphs'!$D$13,'Average Compiled SS graphs'!$J$13,'Average Compiled SS graphs'!$P$13,'Average Compiled SS graphs'!$V$13,'Average Compiled SS graphs'!$AB$13)</c:f>
              <c:numCache>
                <c:formatCode>0.00</c:formatCode>
                <c:ptCount val="5"/>
                <c:pt idx="0">
                  <c:v>1.4060714285714284</c:v>
                </c:pt>
                <c:pt idx="1">
                  <c:v>0.69821428571428568</c:v>
                </c:pt>
                <c:pt idx="2">
                  <c:v>0.65392857142857141</c:v>
                </c:pt>
                <c:pt idx="3">
                  <c:v>0.70678571428571424</c:v>
                </c:pt>
                <c:pt idx="4">
                  <c:v>0.43821428571428572</c:v>
                </c:pt>
              </c:numCache>
            </c:numRef>
          </c:val>
          <c:extLst>
            <c:ext xmlns:c16="http://schemas.microsoft.com/office/drawing/2014/chart" uri="{C3380CC4-5D6E-409C-BE32-E72D297353CC}">
              <c16:uniqueId val="{00000016-50F7-4A79-8019-204E202C6B78}"/>
            </c:ext>
          </c:extLst>
        </c:ser>
        <c:ser>
          <c:idx val="3"/>
          <c:order val="3"/>
          <c:tx>
            <c:strRef>
              <c:f>'Average Compiled SS graphs'!$A$14</c:f>
              <c:strCache>
                <c:ptCount val="1"/>
                <c:pt idx="0">
                  <c:v>CAST IRON</c:v>
                </c:pt>
              </c:strCache>
            </c:strRef>
          </c:tx>
          <c:spPr>
            <a:solidFill>
              <a:schemeClr val="accent4"/>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graphs'!$D$14,'Average Compiled SS graphs'!$J$14,'Average Compiled SS graphs'!$P$14,'Average Compiled SS graphs'!$V$14,'Average Compiled SS graphs'!$AB$14)</c:f>
              <c:numCache>
                <c:formatCode>0.00</c:formatCode>
                <c:ptCount val="5"/>
                <c:pt idx="0">
                  <c:v>0</c:v>
                </c:pt>
                <c:pt idx="1">
                  <c:v>0</c:v>
                </c:pt>
                <c:pt idx="2">
                  <c:v>0</c:v>
                </c:pt>
                <c:pt idx="3">
                  <c:v>0</c:v>
                </c:pt>
                <c:pt idx="4">
                  <c:v>0</c:v>
                </c:pt>
              </c:numCache>
            </c:numRef>
          </c:val>
          <c:extLst>
            <c:ext xmlns:c16="http://schemas.microsoft.com/office/drawing/2014/chart" uri="{C3380CC4-5D6E-409C-BE32-E72D297353CC}">
              <c16:uniqueId val="{00000017-50F7-4A79-8019-204E202C6B78}"/>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F-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9-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D-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1-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graphs'!$D$15,'Average Compiled SS graphs'!$J$15,'Average Compiled SS graphs'!$P$15,'Average Compiled SS graphs'!$V$15,'Average Compiled SS graphs'!$AB$15)</c:f>
              <c:numCache>
                <c:formatCode>0.00</c:formatCode>
                <c:ptCount val="5"/>
                <c:pt idx="0">
                  <c:v>1.2146428571428571</c:v>
                </c:pt>
                <c:pt idx="1">
                  <c:v>1.9071428571428573</c:v>
                </c:pt>
                <c:pt idx="2">
                  <c:v>2.5096428571428575</c:v>
                </c:pt>
                <c:pt idx="3">
                  <c:v>2.2196428571428575</c:v>
                </c:pt>
                <c:pt idx="4">
                  <c:v>2.7475000000000005</c:v>
                </c:pt>
              </c:numCache>
            </c:numRef>
          </c:val>
          <c:extLst>
            <c:ext xmlns:c16="http://schemas.microsoft.com/office/drawing/2014/chart" uri="{C3380CC4-5D6E-409C-BE32-E72D297353CC}">
              <c16:uniqueId val="{00000022-50F7-4A79-8019-204E202C6B78}"/>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6-50F7-4A79-8019-204E202C6B78}"/>
              </c:ext>
            </c:extLst>
          </c:dPt>
          <c:dLbls>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6-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graphs'!$D$16,'Average Compiled SS graphs'!$J$16,'Average Compiled SS graphs'!$P$16,'Average Compiled SS graphs'!$V$16,'Average Compiled SS graphs'!$AB$16)</c:f>
              <c:numCache>
                <c:formatCode>0.00</c:formatCode>
                <c:ptCount val="5"/>
                <c:pt idx="0">
                  <c:v>0.37535714285714289</c:v>
                </c:pt>
                <c:pt idx="1">
                  <c:v>0.36535714285714282</c:v>
                </c:pt>
                <c:pt idx="2">
                  <c:v>0</c:v>
                </c:pt>
                <c:pt idx="3">
                  <c:v>2.2867857142857142</c:v>
                </c:pt>
                <c:pt idx="4">
                  <c:v>0</c:v>
                </c:pt>
              </c:numCache>
            </c:numRef>
          </c:val>
          <c:extLst>
            <c:ext xmlns:c16="http://schemas.microsoft.com/office/drawing/2014/chart" uri="{C3380CC4-5D6E-409C-BE32-E72D297353CC}">
              <c16:uniqueId val="{00000027-50F7-4A79-8019-204E202C6B78}"/>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50F7-4A79-8019-204E202C6B78}"/>
              </c:ext>
            </c:extLst>
          </c:dPt>
          <c:dLbls>
            <c:dLbl>
              <c:idx val="2"/>
              <c:layout>
                <c:manualLayout>
                  <c:x val="-6.4537427239711022E-17"/>
                  <c:y val="7.5166286602489944E-3"/>
                </c:manualLayout>
              </c:layout>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50F7-4A79-8019-204E202C6B78}"/>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B-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Base"/>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graphs'!$D$17,'Average Compiled SS graphs'!$J$17,'Average Compiled SS graphs'!$P$17,'Average Compiled SS graphs'!$V$17,'Average Compiled SS graphs'!$AB$17)</c:f>
              <c:numCache>
                <c:formatCode>0.00</c:formatCode>
                <c:ptCount val="5"/>
                <c:pt idx="1">
                  <c:v>0</c:v>
                </c:pt>
                <c:pt idx="2">
                  <c:v>0.80214285714285727</c:v>
                </c:pt>
                <c:pt idx="3">
                  <c:v>3.0525000000000002</c:v>
                </c:pt>
                <c:pt idx="4">
                  <c:v>0</c:v>
                </c:pt>
              </c:numCache>
            </c:numRef>
          </c:val>
          <c:extLst>
            <c:ext xmlns:c16="http://schemas.microsoft.com/office/drawing/2014/chart" uri="{C3380CC4-5D6E-409C-BE32-E72D297353CC}">
              <c16:uniqueId val="{0000002D-50F7-4A79-8019-204E202C6B78}"/>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1-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3-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F-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3-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7-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graphs'!$D$18,'Average Compiled SS graphs'!$J$18,'Average Compiled SS graphs'!$P$18,'Average Compiled SS graphs'!$V$18,'Average Compiled SS graphs'!$AB$18)</c:f>
              <c:numCache>
                <c:formatCode>0.00</c:formatCode>
                <c:ptCount val="5"/>
                <c:pt idx="0">
                  <c:v>2.2732142857142859</c:v>
                </c:pt>
                <c:pt idx="1">
                  <c:v>1.794642857142857</c:v>
                </c:pt>
                <c:pt idx="2">
                  <c:v>1.3557142857142854</c:v>
                </c:pt>
                <c:pt idx="3">
                  <c:v>1.5532142857142857</c:v>
                </c:pt>
                <c:pt idx="4">
                  <c:v>2.1296428571428572</c:v>
                </c:pt>
              </c:numCache>
            </c:numRef>
          </c:val>
          <c:extLst>
            <c:ext xmlns:c16="http://schemas.microsoft.com/office/drawing/2014/chart" uri="{C3380CC4-5D6E-409C-BE32-E72D297353CC}">
              <c16:uniqueId val="{00000038-50F7-4A79-8019-204E202C6B78}"/>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3A-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C-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E-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0-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2-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graphs'!$D$19,'Average Compiled SS graphs'!$J$19,'Average Compiled SS graphs'!$P$19,'Average Compiled SS graphs'!$V$19,'Average Compiled SS graphs'!$AB$19)</c:f>
              <c:numCache>
                <c:formatCode>0.00</c:formatCode>
                <c:ptCount val="5"/>
                <c:pt idx="0">
                  <c:v>1.3305000000000002</c:v>
                </c:pt>
                <c:pt idx="1">
                  <c:v>0.67499999999999982</c:v>
                </c:pt>
                <c:pt idx="2">
                  <c:v>0.27849999999999997</c:v>
                </c:pt>
                <c:pt idx="3">
                  <c:v>0.17349999999999999</c:v>
                </c:pt>
                <c:pt idx="4">
                  <c:v>0.83150000000000013</c:v>
                </c:pt>
              </c:numCache>
            </c:numRef>
          </c:val>
          <c:extLst>
            <c:ext xmlns:c16="http://schemas.microsoft.com/office/drawing/2014/chart" uri="{C3380CC4-5D6E-409C-BE32-E72D297353CC}">
              <c16:uniqueId val="{00000043-50F7-4A79-8019-204E202C6B78}"/>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9DF1-4B4F-829F-46A8D3F97E9D}"/>
              </c:ext>
            </c:extLst>
          </c:dPt>
          <c:dPt>
            <c:idx val="1"/>
            <c:invertIfNegative val="0"/>
            <c:bubble3D val="0"/>
            <c:spPr>
              <a:solidFill>
                <a:srgbClr val="FEF202"/>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3-9DF1-4B4F-829F-46A8D3F97E9D}"/>
              </c:ext>
            </c:extLst>
          </c:dPt>
          <c:dPt>
            <c:idx val="2"/>
            <c:invertIfNegative val="0"/>
            <c:bubble3D val="0"/>
            <c:spPr>
              <a:solidFill>
                <a:srgbClr val="FF0000"/>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5-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9-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graphs'!$D$20,'Average Compiled SS graphs'!$J$20,'Average Compiled SS graphs'!$P$20,'Average Compiled SS graphs'!$U$20,'Average Compiled SS graphs'!$AB$20)</c:f>
              <c:numCache>
                <c:formatCode>0.00</c:formatCode>
                <c:ptCount val="5"/>
                <c:pt idx="0">
                  <c:v>0.88392857142857151</c:v>
                </c:pt>
                <c:pt idx="1">
                  <c:v>0.19821428571428573</c:v>
                </c:pt>
                <c:pt idx="2">
                  <c:v>0.24035714285714288</c:v>
                </c:pt>
                <c:pt idx="3" formatCode="General">
                  <c:v>0.40500000000000003</c:v>
                </c:pt>
                <c:pt idx="4">
                  <c:v>0.33999999999999997</c:v>
                </c:pt>
              </c:numCache>
            </c:numRef>
          </c:val>
          <c:extLst>
            <c:ext xmlns:c16="http://schemas.microsoft.com/office/drawing/2014/chart" uri="{C3380CC4-5D6E-409C-BE32-E72D297353CC}">
              <c16:uniqueId val="{0000000A-9DF1-4B4F-829F-46A8D3F97E9D}"/>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9DF1-4B4F-829F-46A8D3F97E9D}"/>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9DF1-4B4F-829F-46A8D3F97E9D}"/>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0-9DF1-4B4F-829F-46A8D3F97E9D}"/>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2-9DF1-4B4F-829F-46A8D3F97E9D}"/>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4-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2-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4-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graphs'!$D$21,'Average Compiled SS graphs'!$J$21,'Average Compiled SS graphs'!$P$21,'Average Compiled SS graphs'!$V$21,'Average Compiled SS graphs'!$AB$21)</c:f>
              <c:numCache>
                <c:formatCode>0.00</c:formatCode>
                <c:ptCount val="5"/>
                <c:pt idx="0">
                  <c:v>5.6428571428571423</c:v>
                </c:pt>
                <c:pt idx="1">
                  <c:v>3.8874999999999997</c:v>
                </c:pt>
                <c:pt idx="2">
                  <c:v>4.4917857142857143</c:v>
                </c:pt>
                <c:pt idx="3">
                  <c:v>3.9557142857142864</c:v>
                </c:pt>
                <c:pt idx="4">
                  <c:v>3.4292857142857143</c:v>
                </c:pt>
              </c:numCache>
            </c:numRef>
          </c:val>
          <c:extLst>
            <c:ext xmlns:c16="http://schemas.microsoft.com/office/drawing/2014/chart" uri="{C3380CC4-5D6E-409C-BE32-E72D297353CC}">
              <c16:uniqueId val="{00000015-9DF1-4B4F-829F-46A8D3F97E9D}"/>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7-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7-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9-9DF1-4B4F-829F-46A8D3F97E9D}"/>
                </c:ext>
              </c:extLst>
            </c:dLbl>
            <c:dLbl>
              <c:idx val="2"/>
              <c:layout>
                <c:manualLayout>
                  <c:x val="-2.3464461179758004E-3"/>
                  <c:y val="0.17090475203806774"/>
                </c:manualLayout>
              </c:layout>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B-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D-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graphs'!$D$22,'Average Compiled SS graphs'!$J$22,'Average Compiled SS graphs'!$P$22,'Average Compiled SS graphs'!$V$22,'Average Compiled SS graphs'!$AB$22)</c:f>
              <c:numCache>
                <c:formatCode>0.00</c:formatCode>
                <c:ptCount val="5"/>
                <c:pt idx="0">
                  <c:v>2.6360714285714284</c:v>
                </c:pt>
                <c:pt idx="1">
                  <c:v>1.5832142857142857</c:v>
                </c:pt>
                <c:pt idx="2">
                  <c:v>1.51</c:v>
                </c:pt>
                <c:pt idx="3">
                  <c:v>1.4646428571428571</c:v>
                </c:pt>
                <c:pt idx="4">
                  <c:v>1.7910714285714286</c:v>
                </c:pt>
              </c:numCache>
            </c:numRef>
          </c:val>
          <c:extLst>
            <c:ext xmlns:c16="http://schemas.microsoft.com/office/drawing/2014/chart" uri="{C3380CC4-5D6E-409C-BE32-E72D297353CC}">
              <c16:uniqueId val="{0000001F-9DF1-4B4F-829F-46A8D3F97E9D}"/>
            </c:ext>
          </c:extLst>
        </c:ser>
        <c:ser>
          <c:idx val="3"/>
          <c:order val="3"/>
          <c:tx>
            <c:strRef>
              <c:f>'Average Compiled SS graphs'!$A$14</c:f>
              <c:strCache>
                <c:ptCount val="1"/>
                <c:pt idx="0">
                  <c:v>CAST IRON</c:v>
                </c:pt>
              </c:strCache>
            </c:strRef>
          </c:tx>
          <c:spPr>
            <a:solidFill>
              <a:schemeClr val="accent4"/>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graphs'!$D$23,'Average Compiled SS graphs'!$J$23,'Average Compiled SS graphs'!$P$23,'Average Compiled SS graphs'!$V$23,'Average Compiled SS graphs'!$AB$23)</c:f>
              <c:numCache>
                <c:formatCode>0.00</c:formatCode>
                <c:ptCount val="5"/>
                <c:pt idx="0">
                  <c:v>0.22178571428571431</c:v>
                </c:pt>
                <c:pt idx="1">
                  <c:v>4.3214285714285761E-2</c:v>
                </c:pt>
                <c:pt idx="2">
                  <c:v>1.1742857142857142</c:v>
                </c:pt>
                <c:pt idx="3">
                  <c:v>0.74571428571428577</c:v>
                </c:pt>
                <c:pt idx="4">
                  <c:v>9.7499999999999976E-2</c:v>
                </c:pt>
              </c:numCache>
            </c:numRef>
          </c:val>
          <c:extLst>
            <c:ext xmlns:c16="http://schemas.microsoft.com/office/drawing/2014/chart" uri="{C3380CC4-5D6E-409C-BE32-E72D297353CC}">
              <c16:uniqueId val="{00000028-9DF1-4B4F-829F-46A8D3F97E9D}"/>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A-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C-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E-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0-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2-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A-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2-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graphs'!$D$24,'Average Compiled SS graphs'!$J$24,'Average Compiled SS graphs'!$P$24,'Average Compiled SS graphs'!$V$24,'Average Compiled SS graphs'!$AB$24)</c:f>
              <c:numCache>
                <c:formatCode>0.00</c:formatCode>
                <c:ptCount val="5"/>
                <c:pt idx="0">
                  <c:v>3.4189285714285713</c:v>
                </c:pt>
                <c:pt idx="1">
                  <c:v>3.5046428571428572</c:v>
                </c:pt>
                <c:pt idx="2">
                  <c:v>5.6185714285714283</c:v>
                </c:pt>
                <c:pt idx="3">
                  <c:v>5.6750000000000007</c:v>
                </c:pt>
                <c:pt idx="4">
                  <c:v>3.4817857142857145</c:v>
                </c:pt>
              </c:numCache>
            </c:numRef>
          </c:val>
          <c:extLst>
            <c:ext xmlns:c16="http://schemas.microsoft.com/office/drawing/2014/chart" uri="{C3380CC4-5D6E-409C-BE32-E72D297353CC}">
              <c16:uniqueId val="{00000033-9DF1-4B4F-829F-46A8D3F97E9D}"/>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9-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B-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5-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7-9DF1-4B4F-829F-46A8D3F97E9D}"/>
                </c:ext>
              </c:extLst>
            </c:dLbl>
            <c:dLbl>
              <c:idx val="4"/>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B-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graphs'!$D$25,'Average Compiled SS graphs'!$J$25,'Average Compiled SS graphs'!$P$25,'Average Compiled SS graphs'!$V$25,'Average Compiled SS graphs'!$AB$25)</c:f>
              <c:numCache>
                <c:formatCode>0.00</c:formatCode>
                <c:ptCount val="5"/>
                <c:pt idx="0">
                  <c:v>2.5389285714285714</c:v>
                </c:pt>
                <c:pt idx="1">
                  <c:v>2.0510714285714289</c:v>
                </c:pt>
                <c:pt idx="2">
                  <c:v>2.0010714285714286</c:v>
                </c:pt>
                <c:pt idx="3">
                  <c:v>0.20357142857142863</c:v>
                </c:pt>
                <c:pt idx="4">
                  <c:v>1.7914285714285711</c:v>
                </c:pt>
              </c:numCache>
            </c:numRef>
          </c:val>
          <c:extLst>
            <c:ext xmlns:c16="http://schemas.microsoft.com/office/drawing/2014/chart" uri="{C3380CC4-5D6E-409C-BE32-E72D297353CC}">
              <c16:uniqueId val="{0000003D-9DF1-4B4F-829F-46A8D3F97E9D}"/>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F-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1-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graphs'!$D$26,'Average Compiled SS graphs'!$J$26,'Average Compiled SS graphs'!$P$26,'Average Compiled SS graphs'!$V$26,'Average Compiled SS graphs'!$AB$26)</c:f>
              <c:numCache>
                <c:formatCode>0.00</c:formatCode>
                <c:ptCount val="5"/>
                <c:pt idx="0">
                  <c:v>4.8928571428571432E-2</c:v>
                </c:pt>
                <c:pt idx="1">
                  <c:v>2.4642857142857133E-2</c:v>
                </c:pt>
                <c:pt idx="2">
                  <c:v>0.10000000000000003</c:v>
                </c:pt>
                <c:pt idx="3">
                  <c:v>0.65035714285714274</c:v>
                </c:pt>
                <c:pt idx="4">
                  <c:v>2.8571428571428359E-3</c:v>
                </c:pt>
              </c:numCache>
            </c:numRef>
          </c:val>
          <c:extLst>
            <c:ext xmlns:c16="http://schemas.microsoft.com/office/drawing/2014/chart" uri="{C3380CC4-5D6E-409C-BE32-E72D297353CC}">
              <c16:uniqueId val="{00000042-9DF1-4B4F-829F-46A8D3F97E9D}"/>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44-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46-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8-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A-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C-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4-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6-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8-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A-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C-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graphs'!$D$27,'Average Compiled SS graphs'!$J$27,'Average Compiled SS graphs'!$P$27,'Average Compiled SS graphs'!$V$27,'Average Compiled SS graphs'!$AB$27)</c:f>
              <c:numCache>
                <c:formatCode>0.00</c:formatCode>
                <c:ptCount val="5"/>
                <c:pt idx="0">
                  <c:v>2.9857142857142858</c:v>
                </c:pt>
                <c:pt idx="1">
                  <c:v>2.2260714285714287</c:v>
                </c:pt>
                <c:pt idx="2">
                  <c:v>2.2914285714285714</c:v>
                </c:pt>
                <c:pt idx="3">
                  <c:v>3.5782142857142851</c:v>
                </c:pt>
                <c:pt idx="4">
                  <c:v>2.9789285714285718</c:v>
                </c:pt>
              </c:numCache>
            </c:numRef>
          </c:val>
          <c:extLst>
            <c:ext xmlns:c16="http://schemas.microsoft.com/office/drawing/2014/chart" uri="{C3380CC4-5D6E-409C-BE32-E72D297353CC}">
              <c16:uniqueId val="{0000004D-9DF1-4B4F-829F-46A8D3F97E9D}"/>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w="19050">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4F-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5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5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7-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F-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51-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graphs'!$D$28,'Average Compiled SS graphs'!$J$28,'Average Compiled SS graphs'!$P$28,'Average Compiled SS graphs'!$V$28,'Average Compiled SS graphs'!$AB$28)</c:f>
              <c:numCache>
                <c:formatCode>0.00</c:formatCode>
                <c:ptCount val="5"/>
                <c:pt idx="0">
                  <c:v>3.2789999999999999</c:v>
                </c:pt>
                <c:pt idx="1">
                  <c:v>1.6529999999999996</c:v>
                </c:pt>
                <c:pt idx="2">
                  <c:v>0.36099999999999999</c:v>
                </c:pt>
                <c:pt idx="3">
                  <c:v>0.62149999999999994</c:v>
                </c:pt>
                <c:pt idx="4">
                  <c:v>0.27900000000000003</c:v>
                </c:pt>
              </c:numCache>
            </c:numRef>
          </c:val>
          <c:extLst>
            <c:ext xmlns:c16="http://schemas.microsoft.com/office/drawing/2014/chart" uri="{C3380CC4-5D6E-409C-BE32-E72D297353CC}">
              <c16:uniqueId val="{00000058-9DF1-4B4F-829F-46A8D3F97E9D}"/>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3-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5-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20F1-4990-85D5-8CA57CCB5FA9}"/>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graphs'!$D$29,'Average Compiled SS graphs'!$J$29,'Average Compiled SS graphs'!$P$29,'Average Compiled SS graphs'!$V$29,'Average Compiled SS graphs'!$AB$29)</c:f>
              <c:numCache>
                <c:formatCode>0.00</c:formatCode>
                <c:ptCount val="5"/>
                <c:pt idx="0">
                  <c:v>0.26821428571428563</c:v>
                </c:pt>
                <c:pt idx="1">
                  <c:v>0.56464285714285722</c:v>
                </c:pt>
                <c:pt idx="2">
                  <c:v>0.5367857142857142</c:v>
                </c:pt>
                <c:pt idx="3">
                  <c:v>0</c:v>
                </c:pt>
                <c:pt idx="4">
                  <c:v>0.47678571428571437</c:v>
                </c:pt>
              </c:numCache>
            </c:numRef>
          </c:val>
          <c:extLst>
            <c:ext xmlns:c16="http://schemas.microsoft.com/office/drawing/2014/chart" uri="{C3380CC4-5D6E-409C-BE32-E72D297353CC}">
              <c16:uniqueId val="{00000008-20F1-4990-85D5-8CA57CCB5FA9}"/>
            </c:ext>
          </c:extLst>
        </c:ser>
        <c:ser>
          <c:idx val="2"/>
          <c:order val="1"/>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20F1-4990-85D5-8CA57CCB5FA9}"/>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20F1-4990-85D5-8CA57CCB5FA9}"/>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20F1-4990-85D5-8CA57CCB5FA9}"/>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20F1-4990-85D5-8CA57CCB5FA9}"/>
                </c:ext>
              </c:extLst>
            </c:dLbl>
            <c:dLbl>
              <c:idx val="2"/>
              <c:layout>
                <c:manualLayout>
                  <c:x val="-2.4796536607205092E-3"/>
                  <c:y val="0.19771759402622988"/>
                </c:manualLayout>
              </c:layout>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20F1-4990-85D5-8CA57CCB5FA9}"/>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1-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graphs'!$D$30,'Average Compiled SS graphs'!$J$30,'Average Compiled SS graphs'!$P$30,'Average Compiled SS graphs'!$V$30,'Average Compiled SS graphs'!$AB$30)</c:f>
              <c:numCache>
                <c:formatCode>0.00</c:formatCode>
                <c:ptCount val="5"/>
                <c:pt idx="0">
                  <c:v>4.2507142857142863</c:v>
                </c:pt>
                <c:pt idx="1">
                  <c:v>2.3992857142857145</c:v>
                </c:pt>
                <c:pt idx="2">
                  <c:v>1.7039285714285715</c:v>
                </c:pt>
                <c:pt idx="3">
                  <c:v>2.9699999999999998</c:v>
                </c:pt>
                <c:pt idx="4">
                  <c:v>2.8639285714285716</c:v>
                </c:pt>
              </c:numCache>
            </c:numRef>
          </c:val>
          <c:extLst>
            <c:ext xmlns:c16="http://schemas.microsoft.com/office/drawing/2014/chart" uri="{C3380CC4-5D6E-409C-BE32-E72D297353CC}">
              <c16:uniqueId val="{00000012-20F1-4990-85D5-8CA57CCB5FA9}"/>
            </c:ext>
          </c:extLst>
        </c:ser>
        <c:ser>
          <c:idx val="5"/>
          <c:order val="2"/>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6-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8-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A-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B-20F1-4990-85D5-8CA57CCB5FA9}"/>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6-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A-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graphs'!$D$31,'Average Compiled SS graphs'!$J$31,'Average Compiled SS graphs'!$P$31,'Average Compiled SS graphs'!$V$31,'Average Compiled SS graphs'!$AB$31)</c:f>
              <c:numCache>
                <c:formatCode>0.00</c:formatCode>
                <c:ptCount val="5"/>
                <c:pt idx="0">
                  <c:v>2.9646428571428567</c:v>
                </c:pt>
                <c:pt idx="1">
                  <c:v>2.0807142857142855</c:v>
                </c:pt>
                <c:pt idx="2">
                  <c:v>2.4764285714285719</c:v>
                </c:pt>
                <c:pt idx="3">
                  <c:v>3.9289285714285707</c:v>
                </c:pt>
                <c:pt idx="4">
                  <c:v>1.9475</c:v>
                </c:pt>
              </c:numCache>
            </c:numRef>
          </c:val>
          <c:extLst>
            <c:ext xmlns:c16="http://schemas.microsoft.com/office/drawing/2014/chart" uri="{C3380CC4-5D6E-409C-BE32-E72D297353CC}">
              <c16:uniqueId val="{0000001C-20F1-4990-85D5-8CA57CCB5FA9}"/>
            </c:ext>
          </c:extLst>
        </c:ser>
        <c:ser>
          <c:idx val="6"/>
          <c:order val="3"/>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E-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0-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2-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20F1-4990-85D5-8CA57CCB5FA9}"/>
              </c:ext>
            </c:extLst>
          </c:dPt>
          <c:dLbls>
            <c:dLbl>
              <c:idx val="3"/>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2-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graphs'!$D$32,'Average Compiled SS graphs'!$J$32,'Average Compiled SS graphs'!$P$32,'Average Compiled SS graphs'!$V$32,'Average Compiled SS graphs'!$AB$32)</c:f>
              <c:numCache>
                <c:formatCode>0.00</c:formatCode>
                <c:ptCount val="5"/>
                <c:pt idx="0">
                  <c:v>0.69750000000000001</c:v>
                </c:pt>
                <c:pt idx="1">
                  <c:v>2.8571428571428581E-2</c:v>
                </c:pt>
                <c:pt idx="2">
                  <c:v>0.56499999999999995</c:v>
                </c:pt>
                <c:pt idx="3">
                  <c:v>1.3350000000000002</c:v>
                </c:pt>
                <c:pt idx="4">
                  <c:v>8.1785714285714295E-2</c:v>
                </c:pt>
              </c:numCache>
            </c:numRef>
          </c:val>
          <c:extLst>
            <c:ext xmlns:c16="http://schemas.microsoft.com/office/drawing/2014/chart" uri="{C3380CC4-5D6E-409C-BE32-E72D297353CC}">
              <c16:uniqueId val="{00000025-20F1-4990-85D5-8CA57CCB5FA9}"/>
            </c:ext>
          </c:extLst>
        </c:ser>
        <c:ser>
          <c:idx val="8"/>
          <c:order val="4"/>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D-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20F1-4990-85D5-8CA57CCB5FA9}"/>
              </c:ext>
            </c:extLst>
          </c:dPt>
          <c:dLbls>
            <c:dLbl>
              <c:idx val="1"/>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graphs'!$D$33,'Average Compiled SS graphs'!$J$33,'Average Compiled SS graphs'!$P$33,'Average Compiled SS graphs'!$V$33,'Average Compiled SS graphs'!$AB$33)</c:f>
              <c:numCache>
                <c:formatCode>0.00</c:formatCode>
                <c:ptCount val="5"/>
                <c:pt idx="0">
                  <c:v>1.4609999999999999</c:v>
                </c:pt>
                <c:pt idx="1">
                  <c:v>1.5580000000000003</c:v>
                </c:pt>
                <c:pt idx="2">
                  <c:v>1.0375000000000001</c:v>
                </c:pt>
                <c:pt idx="3">
                  <c:v>0.75850000000000017</c:v>
                </c:pt>
                <c:pt idx="4">
                  <c:v>0.25849999999999995</c:v>
                </c:pt>
              </c:numCache>
            </c:numRef>
          </c:val>
          <c:extLst>
            <c:ext xmlns:c16="http://schemas.microsoft.com/office/drawing/2014/chart" uri="{C3380CC4-5D6E-409C-BE32-E72D297353CC}">
              <c16:uniqueId val="{00000030-20F1-4990-85D5-8CA57CCB5FA9}"/>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3"/>
          <c:order val="0"/>
          <c:tx>
            <c:strRef>
              <c:f>'Average Compiled SS graphs'!$A$14</c:f>
              <c:strCache>
                <c:ptCount val="1"/>
                <c:pt idx="0">
                  <c:v>CAST IRON</c:v>
                </c:pt>
              </c:strCache>
            </c:strRef>
          </c:tx>
          <c:spPr>
            <a:solidFill>
              <a:schemeClr val="accent4"/>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1-CC63-4664-BF7F-5F93B79C5924}"/>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3-CC63-4664-BF7F-5F93B79C5924}"/>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5-CC63-4664-BF7F-5F93B79C5924}"/>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7-CC63-4664-BF7F-5F93B79C5924}"/>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9-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graphs'!$D$34,'Average Compiled SS graphs'!$J$34,'Average Compiled SS graphs'!$P$34,'Average Compiled SS graphs'!$V$34,'Average Compiled SS graphs'!$AB$34)</c:f>
              <c:numCache>
                <c:formatCode>0.00</c:formatCode>
                <c:ptCount val="5"/>
                <c:pt idx="0">
                  <c:v>0.77642857142857125</c:v>
                </c:pt>
                <c:pt idx="1">
                  <c:v>0.65214285714285736</c:v>
                </c:pt>
                <c:pt idx="2">
                  <c:v>1.0985714285714288</c:v>
                </c:pt>
                <c:pt idx="3">
                  <c:v>0.90000000000000013</c:v>
                </c:pt>
                <c:pt idx="4">
                  <c:v>0.11928571428571433</c:v>
                </c:pt>
              </c:numCache>
            </c:numRef>
          </c:val>
          <c:extLst>
            <c:ext xmlns:c16="http://schemas.microsoft.com/office/drawing/2014/chart" uri="{C3380CC4-5D6E-409C-BE32-E72D297353CC}">
              <c16:uniqueId val="{0000000A-CC63-4664-BF7F-5F93B79C5924}"/>
            </c:ext>
          </c:extLst>
        </c:ser>
        <c:ser>
          <c:idx val="8"/>
          <c:order val="1"/>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C-CC63-4664-BF7F-5F93B79C5924}"/>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E-CC63-4664-BF7F-5F93B79C5924}"/>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CC63-4664-BF7F-5F93B79C5924}"/>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2-CC63-4664-BF7F-5F93B79C5924}"/>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graphs'!$D$35,'Average Compiled SS graphs'!$J$35,'Average Compiled SS graphs'!$P$35,'Average Compiled SS graphs'!$V$35,'Average Compiled SS graphs'!$AB$35)</c:f>
              <c:numCache>
                <c:formatCode>0.00</c:formatCode>
                <c:ptCount val="5"/>
                <c:pt idx="0">
                  <c:v>0.77050000000000018</c:v>
                </c:pt>
                <c:pt idx="1">
                  <c:v>0.79499999999999993</c:v>
                </c:pt>
                <c:pt idx="2">
                  <c:v>1.4170000000000003</c:v>
                </c:pt>
                <c:pt idx="3">
                  <c:v>0.96050000000000013</c:v>
                </c:pt>
                <c:pt idx="4">
                  <c:v>0.70250000000000012</c:v>
                </c:pt>
              </c:numCache>
            </c:numRef>
          </c:val>
          <c:extLst>
            <c:ext xmlns:c16="http://schemas.microsoft.com/office/drawing/2014/chart" uri="{C3380CC4-5D6E-409C-BE32-E72D297353CC}">
              <c16:uniqueId val="{00000015-CC63-4664-BF7F-5F93B79C5924}"/>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drawing1.xml><?xml version="1.0" encoding="utf-8"?>
<c:userShapes xmlns:c="http://schemas.openxmlformats.org/drawingml/2006/chart">
  <cdr:relSizeAnchor xmlns:cdr="http://schemas.openxmlformats.org/drawingml/2006/chartDrawing">
    <cdr:from>
      <cdr:x>0.19353</cdr:x>
      <cdr:y>0.65809</cdr:y>
    </cdr:from>
    <cdr:to>
      <cdr:x>0.22792</cdr:x>
      <cdr:y>0.92353</cdr:y>
    </cdr:to>
    <cdr:sp macro="" textlink="">
      <cdr:nvSpPr>
        <cdr:cNvPr id="2" name="TextBox 1"/>
        <cdr:cNvSpPr txBox="1"/>
      </cdr:nvSpPr>
      <cdr:spPr>
        <a:xfrm xmlns:a="http://schemas.openxmlformats.org/drawingml/2006/main" rot="16200000">
          <a:off x="1616192" y="3577284"/>
          <a:ext cx="1262269" cy="3667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i="1" dirty="0" smtClean="0">
              <a:solidFill>
                <a:schemeClr val="tx1">
                  <a:lumMod val="85000"/>
                  <a:lumOff val="15000"/>
                </a:schemeClr>
              </a:solidFill>
            </a:rPr>
            <a:t>GALVANIZED*</a:t>
          </a:r>
          <a:endParaRPr lang="en-US" sz="1400" i="1" dirty="0">
            <a:solidFill>
              <a:schemeClr val="tx1">
                <a:lumMod val="85000"/>
                <a:lumOff val="15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50444" y="0"/>
            <a:ext cx="2945659" cy="496332"/>
          </a:xfrm>
          <a:prstGeom prst="rect">
            <a:avLst/>
          </a:prstGeom>
        </p:spPr>
        <p:txBody>
          <a:bodyPr vert="horz" lIns="93167" tIns="46585" rIns="93167" bIns="46585" rtlCol="0"/>
          <a:lstStyle>
            <a:lvl1pPr algn="r">
              <a:defRPr sz="1200"/>
            </a:lvl1pPr>
          </a:lstStyle>
          <a:p>
            <a:fld id="{3FDA353C-9330-4922-B409-A15192DA0D0D}" type="datetime9">
              <a:rPr lang="en-US" smtClean="0">
                <a:latin typeface="Arial"/>
              </a:rPr>
              <a:t>11/9/2020 4:42:10 PM</a:t>
            </a:fld>
            <a:endParaRPr lang="en-US" dirty="0">
              <a:latin typeface="Arial"/>
            </a:endParaRPr>
          </a:p>
        </p:txBody>
      </p:sp>
      <p:sp>
        <p:nvSpPr>
          <p:cNvPr id="4" name="Footer Placeholder 3"/>
          <p:cNvSpPr>
            <a:spLocks noGrp="1"/>
          </p:cNvSpPr>
          <p:nvPr>
            <p:ph type="ftr" sz="quarter" idx="2"/>
          </p:nvPr>
        </p:nvSpPr>
        <p:spPr>
          <a:xfrm>
            <a:off x="0" y="9428584"/>
            <a:ext cx="2945659" cy="496332"/>
          </a:xfrm>
          <a:prstGeom prst="rect">
            <a:avLst/>
          </a:prstGeom>
        </p:spPr>
        <p:txBody>
          <a:bodyPr vert="horz" lIns="93167" tIns="46585" rIns="93167" bIns="46585"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67" tIns="46585" rIns="93167" bIns="46585"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atin typeface="Arial"/>
              </a:defRPr>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3167" tIns="46585" rIns="93167" bIns="46585" rtlCol="0"/>
          <a:lstStyle>
            <a:lvl1pPr algn="r">
              <a:defRPr sz="1200">
                <a:latin typeface="Arial"/>
              </a:defRPr>
            </a:lvl1pPr>
          </a:lstStyle>
          <a:p>
            <a:fld id="{76EDE5BD-55AB-4696-8D56-6DC3A467509D}" type="datetime9">
              <a:rPr lang="en-US" smtClean="0"/>
              <a:t>11/9/2020 4:42:09 PM</a:t>
            </a:fld>
            <a:endParaRPr lang="en-US" dirty="0"/>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3167" tIns="46585" rIns="93167" bIns="46585" rtlCol="0" anchor="ctr"/>
          <a:lstStyle/>
          <a:p>
            <a:endParaRPr lang="en-US" dirty="0"/>
          </a:p>
        </p:txBody>
      </p:sp>
      <p:sp>
        <p:nvSpPr>
          <p:cNvPr id="5" name="Notes Placeholder 4"/>
          <p:cNvSpPr>
            <a:spLocks noGrp="1"/>
          </p:cNvSpPr>
          <p:nvPr>
            <p:ph type="body" sz="quarter" idx="3"/>
          </p:nvPr>
        </p:nvSpPr>
        <p:spPr>
          <a:xfrm>
            <a:off x="62941" y="4715157"/>
            <a:ext cx="6653809" cy="4788029"/>
          </a:xfrm>
          <a:prstGeom prst="rect">
            <a:avLst/>
          </a:prstGeom>
        </p:spPr>
        <p:txBody>
          <a:bodyPr vert="horz" lIns="93167" tIns="46585" rIns="93167" bIns="4658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621355"/>
            <a:ext cx="2945659" cy="303561"/>
          </a:xfrm>
          <a:prstGeom prst="rect">
            <a:avLst/>
          </a:prstGeom>
        </p:spPr>
        <p:txBody>
          <a:bodyPr vert="horz" lIns="93167" tIns="46585" rIns="93167" bIns="46585"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50444" y="9621357"/>
            <a:ext cx="2945659" cy="303560"/>
          </a:xfrm>
          <a:prstGeom prst="rect">
            <a:avLst/>
          </a:prstGeom>
        </p:spPr>
        <p:txBody>
          <a:bodyPr vert="horz" lIns="93167" tIns="46585" rIns="93167" bIns="46585"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4:42:09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2918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10</a:t>
            </a:fld>
            <a:endParaRPr lang="en-US" dirty="0"/>
          </a:p>
        </p:txBody>
      </p:sp>
    </p:spTree>
    <p:extLst>
      <p:ext uri="{BB962C8B-B14F-4D97-AF65-F5344CB8AC3E}">
        <p14:creationId xmlns:p14="http://schemas.microsoft.com/office/powerpoint/2010/main" val="360878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While</a:t>
            </a:r>
            <a:r>
              <a:rPr lang="en-US" baseline="0" smtClean="0"/>
              <a:t> </a:t>
            </a:r>
            <a:r>
              <a:rPr lang="en-US" baseline="0" dirty="0" smtClean="0"/>
              <a:t>corrosion protection goes down w/ HSX series, VRP is still very compatible with it – testing was done w/ 10 minute wet-on-wet and it is hypothesized that corrosion performance could increase with longer dry times (longer dry times are typical for TRANS, where HSX series is used).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11</a:t>
            </a:fld>
            <a:endParaRPr lang="en-US" dirty="0"/>
          </a:p>
        </p:txBody>
      </p:sp>
    </p:spTree>
    <p:extLst>
      <p:ext uri="{BB962C8B-B14F-4D97-AF65-F5344CB8AC3E}">
        <p14:creationId xmlns:p14="http://schemas.microsoft.com/office/powerpoint/2010/main" val="78845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 </a:t>
            </a:r>
          </a:p>
          <a:p>
            <a:endParaRPr lang="en-US" baseline="0" dirty="0" smtClean="0"/>
          </a:p>
          <a:p>
            <a:r>
              <a:rPr lang="en-US" baseline="0" dirty="0" smtClean="0"/>
              <a:t>Again, HRS &amp; CRS were bare (no treatment besides cleaning), represents absolute worst case scenario.</a:t>
            </a:r>
          </a:p>
          <a:p>
            <a:endParaRPr lang="en-US" baseline="0" dirty="0" smtClean="0"/>
          </a:p>
          <a:p>
            <a:r>
              <a:rPr lang="en-US" dirty="0" smtClean="0"/>
              <a:t>Black =</a:t>
            </a:r>
            <a:r>
              <a:rPr lang="en-US" baseline="0" dirty="0" smtClean="0"/>
              <a:t> HSX939606, Yellow = SPU78367, Red = SPU65250B, White = HSL919071, Green = SPU77777</a:t>
            </a:r>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12</a:t>
            </a:fld>
            <a:endParaRPr lang="en-US" dirty="0"/>
          </a:p>
        </p:txBody>
      </p:sp>
    </p:spTree>
    <p:extLst>
      <p:ext uri="{BB962C8B-B14F-4D97-AF65-F5344CB8AC3E}">
        <p14:creationId xmlns:p14="http://schemas.microsoft.com/office/powerpoint/2010/main" val="2809834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CRS, HRS, B1000 DIW not tested at 1500 hours as they were not expected to perform at an acceptable level</a:t>
            </a:r>
          </a:p>
          <a:p>
            <a:pPr marL="171450" indent="-171450">
              <a:buFontTx/>
              <a:buChar char="-"/>
            </a:pPr>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a:t>
            </a:r>
          </a:p>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r>
              <a:rPr lang="en-US" baseline="0" dirty="0" smtClean="0"/>
              <a:t> </a:t>
            </a:r>
          </a:p>
          <a:p>
            <a:pPr marL="0" indent="0">
              <a:buFontTx/>
              <a:buNone/>
            </a:pPr>
            <a:endParaRPr lang="en-US" baseline="0" dirty="0" smtClean="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13</a:t>
            </a:fld>
            <a:endParaRPr lang="en-US" dirty="0"/>
          </a:p>
        </p:txBody>
      </p:sp>
    </p:spTree>
    <p:extLst>
      <p:ext uri="{BB962C8B-B14F-4D97-AF65-F5344CB8AC3E}">
        <p14:creationId xmlns:p14="http://schemas.microsoft.com/office/powerpoint/2010/main" val="3293765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14</a:t>
            </a:fld>
            <a:endParaRPr lang="en-US" dirty="0"/>
          </a:p>
        </p:txBody>
      </p:sp>
    </p:spTree>
    <p:extLst>
      <p:ext uri="{BB962C8B-B14F-4D97-AF65-F5344CB8AC3E}">
        <p14:creationId xmlns:p14="http://schemas.microsoft.com/office/powerpoint/2010/main" val="385547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500 hours photo on </a:t>
            </a:r>
            <a:r>
              <a:rPr lang="en-US" dirty="0" err="1" smtClean="0"/>
              <a:t>sharepoint</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15</a:t>
            </a:fld>
            <a:endParaRPr lang="en-US" dirty="0"/>
          </a:p>
        </p:txBody>
      </p:sp>
    </p:spTree>
    <p:extLst>
      <p:ext uri="{BB962C8B-B14F-4D97-AF65-F5344CB8AC3E}">
        <p14:creationId xmlns:p14="http://schemas.microsoft.com/office/powerpoint/2010/main" val="352039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16</a:t>
            </a:fld>
            <a:endParaRPr lang="en-US" dirty="0"/>
          </a:p>
        </p:txBody>
      </p:sp>
    </p:spTree>
    <p:extLst>
      <p:ext uri="{BB962C8B-B14F-4D97-AF65-F5344CB8AC3E}">
        <p14:creationId xmlns:p14="http://schemas.microsoft.com/office/powerpoint/2010/main" val="3387110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17</a:t>
            </a:fld>
            <a:endParaRPr lang="en-US" dirty="0"/>
          </a:p>
        </p:txBody>
      </p:sp>
    </p:spTree>
    <p:extLst>
      <p:ext uri="{BB962C8B-B14F-4D97-AF65-F5344CB8AC3E}">
        <p14:creationId xmlns:p14="http://schemas.microsoft.com/office/powerpoint/2010/main" val="107638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dirty="0"/>
          </a:p>
        </p:txBody>
      </p:sp>
    </p:spTree>
    <p:extLst>
      <p:ext uri="{BB962C8B-B14F-4D97-AF65-F5344CB8AC3E}">
        <p14:creationId xmlns:p14="http://schemas.microsoft.com/office/powerpoint/2010/main" val="3575561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19</a:t>
            </a:fld>
            <a:endParaRPr lang="en-US" dirty="0"/>
          </a:p>
        </p:txBody>
      </p:sp>
    </p:spTree>
    <p:extLst>
      <p:ext uri="{BB962C8B-B14F-4D97-AF65-F5344CB8AC3E}">
        <p14:creationId xmlns:p14="http://schemas.microsoft.com/office/powerpoint/2010/main" val="42756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Strong corrosion performance – meets highest level of OEM specifications – JDM F17X1: Level 3, CAT 1E2960 and CNH MAT0103, Class 3P</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271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20</a:t>
            </a:fld>
            <a:endParaRPr lang="en-US" dirty="0"/>
          </a:p>
        </p:txBody>
      </p:sp>
    </p:spTree>
    <p:extLst>
      <p:ext uri="{BB962C8B-B14F-4D97-AF65-F5344CB8AC3E}">
        <p14:creationId xmlns:p14="http://schemas.microsoft.com/office/powerpoint/2010/main" val="2876404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21</a:t>
            </a:fld>
            <a:endParaRPr lang="en-US" dirty="0"/>
          </a:p>
        </p:txBody>
      </p:sp>
    </p:spTree>
    <p:extLst>
      <p:ext uri="{BB962C8B-B14F-4D97-AF65-F5344CB8AC3E}">
        <p14:creationId xmlns:p14="http://schemas.microsoft.com/office/powerpoint/2010/main" val="260485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2687"/>
          </a:xfrm>
        </p:spPr>
      </p:sp>
      <p:sp>
        <p:nvSpPr>
          <p:cNvPr id="3" name="Notes Placeholder 2"/>
          <p:cNvSpPr>
            <a:spLocks noGrp="1"/>
          </p:cNvSpPr>
          <p:nvPr>
            <p:ph type="body" idx="1"/>
          </p:nvPr>
        </p:nvSpPr>
        <p:spPr/>
        <p:txBody>
          <a:bodyPr/>
          <a:lstStyle/>
          <a:p>
            <a:r>
              <a:rPr lang="en-US" dirty="0" smtClean="0"/>
              <a:t>Bullet</a:t>
            </a:r>
            <a:r>
              <a:rPr lang="en-US" baseline="0" dirty="0" smtClean="0"/>
              <a:t> 1: Especially good for </a:t>
            </a:r>
            <a:r>
              <a:rPr lang="en-US" baseline="0" dirty="0" err="1" smtClean="0"/>
              <a:t>jobcoaters</a:t>
            </a:r>
            <a:r>
              <a:rPr lang="en-US" baseline="0" dirty="0" smtClean="0"/>
              <a:t> who have to coat multiple parts for different OEMs </a:t>
            </a:r>
            <a:r>
              <a:rPr lang="en-US" baseline="0" dirty="0" smtClean="0">
                <a:sym typeface="Wingdings" panose="05000000000000000000" pitchFamily="2" charset="2"/>
              </a:rPr>
              <a:t> one stop shop</a:t>
            </a:r>
          </a:p>
          <a:p>
            <a:endParaRPr lang="en-US" dirty="0"/>
          </a:p>
        </p:txBody>
      </p:sp>
      <p:sp>
        <p:nvSpPr>
          <p:cNvPr id="4" name="Slide Number Placeholder 3"/>
          <p:cNvSpPr>
            <a:spLocks noGrp="1"/>
          </p:cNvSpPr>
          <p:nvPr>
            <p:ph type="sldNum" sz="quarter" idx="10"/>
          </p:nvPr>
        </p:nvSpPr>
        <p:spPr/>
        <p:txBody>
          <a:bodyPr/>
          <a:lstStyle/>
          <a:p>
            <a:pPr>
              <a:defRPr/>
            </a:pPr>
            <a:fld id="{62E2C6AE-F19E-B34F-9F7A-406FC1C6D6B5}" type="slidenum">
              <a:rPr lang="en-US" smtClean="0"/>
              <a:pPr>
                <a:defRPr/>
              </a:pPr>
              <a:t>22</a:t>
            </a:fld>
            <a:endParaRPr lang="en-US" dirty="0"/>
          </a:p>
        </p:txBody>
      </p:sp>
    </p:spTree>
    <p:extLst>
      <p:ext uri="{BB962C8B-B14F-4D97-AF65-F5344CB8AC3E}">
        <p14:creationId xmlns:p14="http://schemas.microsoft.com/office/powerpoint/2010/main" val="395049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Questions</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23</a:t>
            </a:fld>
            <a:endParaRPr lang="en-US" dirty="0"/>
          </a:p>
        </p:txBody>
      </p:sp>
    </p:spTree>
    <p:extLst>
      <p:ext uri="{BB962C8B-B14F-4D97-AF65-F5344CB8AC3E}">
        <p14:creationId xmlns:p14="http://schemas.microsoft.com/office/powerpoint/2010/main" val="2022102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74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*Current</a:t>
            </a:r>
            <a:r>
              <a:rPr lang="en-US" baseline="0" dirty="0" smtClean="0"/>
              <a:t> formulation has passed John Deere Level 1 &amp; 2 specs (240 &amp; 504 hours on B1000 P99X, respectively), it has also met Level 3 specs (1008 hours on B952 P99X) when tested on B1000 P99X instead of B952 P99X.  B952 (Zinc Phosphate w/ sealant) is a better performing substrate than B1000 P99X (Iron Phosphate w/ sealant), so it is expected that current formulation will pass John Deere Level 3 specs (panels are currently in test and results should by in by Aug. 31, 2018).</a:t>
            </a:r>
          </a:p>
          <a:p>
            <a:pPr marL="0" indent="0">
              <a:buFont typeface="Arial" panose="020B0604020202020204" pitchFamily="34" charset="0"/>
              <a:buNone/>
            </a:pPr>
            <a:r>
              <a:rPr lang="en-US" baseline="0" dirty="0" smtClean="0"/>
              <a:t>**Previous formulation has passed CAT cyclic and edge specs – only changes are additives (</a:t>
            </a:r>
            <a:r>
              <a:rPr lang="en-US" baseline="0" dirty="0" err="1" smtClean="0"/>
              <a:t>disperserant</a:t>
            </a:r>
            <a:r>
              <a:rPr lang="en-US" baseline="0" dirty="0" smtClean="0"/>
              <a:t>, rheological additive) and are not expected to impact corrosion performance. In house testing thus far has looked good, samples have been sent to CAT to obtain official approval and should be back by Aug. 31, 2018.</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4</a:t>
            </a:fld>
            <a:endParaRPr lang="en-US" dirty="0"/>
          </a:p>
        </p:txBody>
      </p:sp>
    </p:spTree>
    <p:extLst>
      <p:ext uri="{BB962C8B-B14F-4D97-AF65-F5344CB8AC3E}">
        <p14:creationId xmlns:p14="http://schemas.microsoft.com/office/powerpoint/2010/main" val="30633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Bullet</a:t>
            </a:r>
            <a:r>
              <a:rPr lang="en-US" baseline="0" dirty="0" smtClean="0"/>
              <a:t> 1: Conditions Tested: </a:t>
            </a:r>
          </a:p>
          <a:p>
            <a:pPr marL="0" indent="0">
              <a:buFontTx/>
              <a:buNone/>
            </a:pPr>
            <a:r>
              <a:rPr lang="en-US" baseline="0" dirty="0" smtClean="0"/>
              <a:t>	- 75F, 40% RH</a:t>
            </a:r>
          </a:p>
          <a:p>
            <a:pPr marL="0" indent="0">
              <a:buFontTx/>
              <a:buNone/>
            </a:pPr>
            <a:r>
              <a:rPr lang="en-US" baseline="0" dirty="0" smtClean="0"/>
              <a:t>	- 95F, 40% RH</a:t>
            </a:r>
          </a:p>
          <a:p>
            <a:pPr marL="0" indent="0">
              <a:buFontTx/>
              <a:buNone/>
            </a:pPr>
            <a:r>
              <a:rPr lang="en-US" baseline="0" dirty="0" smtClean="0"/>
              <a:t>	- 95F, 80% RH</a:t>
            </a:r>
          </a:p>
          <a:p>
            <a:pPr marL="0" indent="0">
              <a:buFontTx/>
              <a:buNone/>
            </a:pPr>
            <a:r>
              <a:rPr lang="en-US" baseline="0" dirty="0" smtClean="0"/>
              <a:t>Bullet 2: If you apply a coat of VRP primer, then cure, then add a topcoat, then cure, then you can recoat w/o sanding for up to two weeks.</a:t>
            </a:r>
          </a:p>
          <a:p>
            <a:pPr marL="0" indent="0">
              <a:buFontTx/>
              <a:buNone/>
            </a:pPr>
            <a:r>
              <a:rPr lang="en-US" baseline="0" dirty="0" smtClean="0"/>
              <a:t>Bullet 3: If you apply a coat of VRP primer, then apply a topcoat w/o first baking (w-o-w), then cure, then you can recoat w/o sanding for up to 3 days, but this very dependent on the topcoat applied.</a:t>
            </a:r>
          </a:p>
          <a:p>
            <a:pPr marL="0" indent="0">
              <a:buFontTx/>
              <a:buNone/>
            </a:pPr>
            <a:r>
              <a:rPr lang="en-US" baseline="0" dirty="0" smtClean="0"/>
              <a:t>Bullet 7: RM Inventories:</a:t>
            </a:r>
          </a:p>
          <a:p>
            <a:pPr marL="0" indent="0">
              <a:buFontTx/>
              <a:buNone/>
            </a:pPr>
            <a:r>
              <a:rPr lang="en-US" baseline="0" dirty="0" smtClean="0"/>
              <a:t>	- AICS = Australia</a:t>
            </a:r>
          </a:p>
          <a:p>
            <a:pPr marL="0" indent="0">
              <a:buFontTx/>
              <a:buNone/>
            </a:pPr>
            <a:r>
              <a:rPr lang="en-US" baseline="0" dirty="0" smtClean="0"/>
              <a:t>	- DSL = Canada</a:t>
            </a:r>
          </a:p>
          <a:p>
            <a:pPr marL="0" indent="0">
              <a:buFontTx/>
              <a:buNone/>
            </a:pPr>
            <a:r>
              <a:rPr lang="en-US" baseline="0" dirty="0" smtClean="0"/>
              <a:t>	- IECSC = China</a:t>
            </a:r>
          </a:p>
          <a:p>
            <a:pPr marL="0" indent="0">
              <a:buFontTx/>
              <a:buNone/>
            </a:pPr>
            <a:r>
              <a:rPr lang="en-US" baseline="0" dirty="0" smtClean="0"/>
              <a:t>	- REACH = European Union</a:t>
            </a:r>
          </a:p>
          <a:p>
            <a:pPr marL="0" indent="0">
              <a:buFontTx/>
              <a:buNone/>
            </a:pPr>
            <a:r>
              <a:rPr lang="en-US" baseline="0" dirty="0" smtClean="0"/>
              <a:t>	- METI/ENCS = Japan</a:t>
            </a:r>
          </a:p>
          <a:p>
            <a:pPr marL="0" indent="0">
              <a:buFontTx/>
              <a:buNone/>
            </a:pPr>
            <a:r>
              <a:rPr lang="en-US" baseline="0" dirty="0" smtClean="0"/>
              <a:t>	- KECI = Korea</a:t>
            </a:r>
          </a:p>
          <a:p>
            <a:pPr marL="0" indent="0">
              <a:buFontTx/>
              <a:buNone/>
            </a:pPr>
            <a:r>
              <a:rPr lang="en-US" baseline="0" dirty="0" smtClean="0"/>
              <a:t>	- </a:t>
            </a:r>
            <a:r>
              <a:rPr lang="en-US" baseline="0" dirty="0" err="1" smtClean="0"/>
              <a:t>NZIoC</a:t>
            </a:r>
            <a:r>
              <a:rPr lang="en-US" baseline="0" dirty="0" smtClean="0"/>
              <a:t> = New Zealand</a:t>
            </a:r>
          </a:p>
          <a:p>
            <a:pPr marL="0" indent="0">
              <a:buFontTx/>
              <a:buNone/>
            </a:pPr>
            <a:r>
              <a:rPr lang="en-US" baseline="0" dirty="0" smtClean="0"/>
              <a:t>	- NECSI = Taiwan</a:t>
            </a:r>
          </a:p>
          <a:p>
            <a:pPr marL="0" indent="0">
              <a:buFontTx/>
              <a:buNone/>
            </a:pPr>
            <a:r>
              <a:rPr lang="en-US" baseline="0" dirty="0" smtClean="0"/>
              <a:t>	- TSCA = United States</a:t>
            </a:r>
          </a:p>
          <a:p>
            <a:pPr marL="0" indent="0">
              <a:buFontTx/>
              <a:buNone/>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5</a:t>
            </a:fld>
            <a:endParaRPr lang="en-US" dirty="0"/>
          </a:p>
        </p:txBody>
      </p:sp>
    </p:spTree>
    <p:extLst>
      <p:ext uri="{BB962C8B-B14F-4D97-AF65-F5344CB8AC3E}">
        <p14:creationId xmlns:p14="http://schemas.microsoft.com/office/powerpoint/2010/main" val="2697343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Sag</a:t>
            </a:r>
            <a:r>
              <a:rPr lang="en-US" baseline="0" dirty="0" smtClean="0"/>
              <a:t> Resistance: 3 dry mils = ~8 wet mils</a:t>
            </a:r>
            <a:endParaRPr lang="en-US" dirty="0" smtClean="0"/>
          </a:p>
          <a:p>
            <a:r>
              <a:rPr lang="en-US" dirty="0" smtClean="0"/>
              <a:t>Pop Resistance:</a:t>
            </a:r>
            <a:r>
              <a:rPr lang="en-US" baseline="0" dirty="0" smtClean="0"/>
              <a:t> Dave Nale has done some preliminary pop resistance testing, but says it is very condition (application method, temperature, topcoat, etc.) dependent.  Contact him if data for a specific set of conditions is desired.  Application properties have been initially evaluated over a wide range of application methods (Dave Nale &amp; Craig Ihm) but not enough data has been collected yet to conclusively recommend any application methods beyond e-stat and conventional; further testing of application methods has been sidelined due to higher priority projects.  The hope is that customer trial data and more testing data will be available by the launch of the VRP topcoat.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6</a:t>
            </a:fld>
            <a:endParaRPr lang="en-US" dirty="0"/>
          </a:p>
        </p:txBody>
      </p:sp>
    </p:spTree>
    <p:extLst>
      <p:ext uri="{BB962C8B-B14F-4D97-AF65-F5344CB8AC3E}">
        <p14:creationId xmlns:p14="http://schemas.microsoft.com/office/powerpoint/2010/main" val="1000533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7</a:t>
            </a:fld>
            <a:endParaRPr lang="en-US" dirty="0"/>
          </a:p>
        </p:txBody>
      </p:sp>
    </p:spTree>
    <p:extLst>
      <p:ext uri="{BB962C8B-B14F-4D97-AF65-F5344CB8AC3E}">
        <p14:creationId xmlns:p14="http://schemas.microsoft.com/office/powerpoint/2010/main" val="4160298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Spraying</a:t>
            </a:r>
            <a:r>
              <a:rPr lang="en-US" baseline="0" dirty="0" smtClean="0"/>
              <a:t> thicker than recommended (TRANS) is fine as long as you stay below 3 dry mil sag limit.  Spraying thinner than recommended (Agriculture Equip) will likely work but is not ideal – may compromise performance – best performance is in recommended range.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8</a:t>
            </a:fld>
            <a:endParaRPr lang="en-US" dirty="0"/>
          </a:p>
        </p:txBody>
      </p:sp>
    </p:spTree>
    <p:extLst>
      <p:ext uri="{BB962C8B-B14F-4D97-AF65-F5344CB8AC3E}">
        <p14:creationId xmlns:p14="http://schemas.microsoft.com/office/powerpoint/2010/main" val="345367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CRS and HRS were both bare (cleaned,</a:t>
            </a:r>
            <a:r>
              <a:rPr lang="en-US" baseline="0" dirty="0" smtClean="0"/>
              <a:t> but not treated beyond that), so poor performance was expected. </a:t>
            </a:r>
          </a:p>
          <a:p>
            <a:pPr marL="171450" indent="-171450">
              <a:buFontTx/>
              <a:buChar char="-"/>
            </a:pPr>
            <a:r>
              <a:rPr lang="en-US" baseline="0" dirty="0" smtClean="0"/>
              <a:t>B1000 DIW, CRS, HRS not tested at 1500 </a:t>
            </a:r>
            <a:r>
              <a:rPr lang="en-US" baseline="0" dirty="0" err="1" smtClean="0"/>
              <a:t>hrs</a:t>
            </a:r>
            <a:r>
              <a:rPr lang="en-US" baseline="0" dirty="0" smtClean="0"/>
              <a:t> as these were deemed “weaker” substrates and thus not expected to perform well at 1500 hours.</a:t>
            </a:r>
          </a:p>
          <a:p>
            <a:pPr marL="171450" indent="-171450">
              <a:buFontTx/>
              <a:buChar char="-"/>
            </a:pPr>
            <a:r>
              <a:rPr lang="en-US" baseline="0" dirty="0" smtClean="0"/>
              <a:t>CRS failure at 1000 hours indicates that so much paint scraped off panel that it was not worth measuring scribe creep as it would be unacceptable to any OEM.</a:t>
            </a:r>
          </a:p>
          <a:p>
            <a:pPr marL="171450" indent="-171450">
              <a:buFontTx/>
              <a:buChar char="-"/>
            </a:pPr>
            <a:r>
              <a:rPr lang="en-US" baseline="0" dirty="0" smtClean="0"/>
              <a:t>Galvaneal primer-only performance not great at 1000 and 1500 </a:t>
            </a:r>
            <a:r>
              <a:rPr lang="en-US" baseline="0" dirty="0" err="1" smtClean="0"/>
              <a:t>hrs</a:t>
            </a:r>
            <a:r>
              <a:rPr lang="en-US" baseline="0" dirty="0" smtClean="0"/>
              <a:t>, but performed quite well w/ topcoat as is shown later in presentation</a:t>
            </a:r>
          </a:p>
          <a:p>
            <a:pPr marL="171450" indent="-171450">
              <a:buFontTx/>
              <a:buChar char="-"/>
            </a:pPr>
            <a:r>
              <a:rPr lang="en-US" baseline="0" dirty="0" smtClean="0"/>
              <a:t>Contact Dave Nale (Oak Creek COE) if photos of primer only salt spray are needed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4:42:10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9</a:t>
            </a:fld>
            <a:endParaRPr lang="en-US" dirty="0"/>
          </a:p>
        </p:txBody>
      </p:sp>
    </p:spTree>
    <p:extLst>
      <p:ext uri="{BB962C8B-B14F-4D97-AF65-F5344CB8AC3E}">
        <p14:creationId xmlns:p14="http://schemas.microsoft.com/office/powerpoint/2010/main" val="719998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D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userDrawn="1">
            <p:ph type="title"/>
          </p:nvPr>
        </p:nvSpPr>
        <p:spPr>
          <a:xfrm>
            <a:off x="265176" y="357099"/>
            <a:ext cx="11650047" cy="969616"/>
          </a:xfrm>
          <a:custGeom>
            <a:avLst/>
            <a:gdLst>
              <a:gd name="connsiteX0" fmla="*/ 0 w 7743085"/>
              <a:gd name="connsiteY0" fmla="*/ 0 h 952042"/>
              <a:gd name="connsiteX1" fmla="*/ 7743085 w 7743085"/>
              <a:gd name="connsiteY1" fmla="*/ 0 h 952042"/>
              <a:gd name="connsiteX2" fmla="*/ 7743085 w 7743085"/>
              <a:gd name="connsiteY2" fmla="*/ 952042 h 952042"/>
              <a:gd name="connsiteX3" fmla="*/ 0 w 7743085"/>
              <a:gd name="connsiteY3" fmla="*/ 952042 h 952042"/>
              <a:gd name="connsiteX4" fmla="*/ 0 w 7743085"/>
              <a:gd name="connsiteY4" fmla="*/ 0 h 952042"/>
              <a:gd name="connsiteX0" fmla="*/ 0 w 7743085"/>
              <a:gd name="connsiteY0" fmla="*/ 0 h 970627"/>
              <a:gd name="connsiteX1" fmla="*/ 7743085 w 7743085"/>
              <a:gd name="connsiteY1" fmla="*/ 0 h 970627"/>
              <a:gd name="connsiteX2" fmla="*/ 3864938 w 7743085"/>
              <a:gd name="connsiteY2" fmla="*/ 970627 h 970627"/>
              <a:gd name="connsiteX3" fmla="*/ 0 w 7743085"/>
              <a:gd name="connsiteY3" fmla="*/ 952042 h 970627"/>
              <a:gd name="connsiteX4" fmla="*/ 0 w 7743085"/>
              <a:gd name="connsiteY4" fmla="*/ 0 h 970627"/>
              <a:gd name="connsiteX0" fmla="*/ 0 w 6764255"/>
              <a:gd name="connsiteY0" fmla="*/ 0 h 970627"/>
              <a:gd name="connsiteX1" fmla="*/ 6764255 w 6764255"/>
              <a:gd name="connsiteY1" fmla="*/ 0 h 970627"/>
              <a:gd name="connsiteX2" fmla="*/ 3864938 w 6764255"/>
              <a:gd name="connsiteY2" fmla="*/ 970627 h 970627"/>
              <a:gd name="connsiteX3" fmla="*/ 0 w 6764255"/>
              <a:gd name="connsiteY3" fmla="*/ 952042 h 970627"/>
              <a:gd name="connsiteX4" fmla="*/ 0 w 6764255"/>
              <a:gd name="connsiteY4" fmla="*/ 0 h 970627"/>
              <a:gd name="connsiteX0" fmla="*/ 0 w 6764255"/>
              <a:gd name="connsiteY0" fmla="*/ 0 h 954387"/>
              <a:gd name="connsiteX1" fmla="*/ 6764255 w 6764255"/>
              <a:gd name="connsiteY1" fmla="*/ 0 h 954387"/>
              <a:gd name="connsiteX2" fmla="*/ 3886981 w 6764255"/>
              <a:gd name="connsiteY2" fmla="*/ 954387 h 954387"/>
              <a:gd name="connsiteX3" fmla="*/ 0 w 6764255"/>
              <a:gd name="connsiteY3" fmla="*/ 952042 h 954387"/>
              <a:gd name="connsiteX4" fmla="*/ 0 w 6764255"/>
              <a:gd name="connsiteY4" fmla="*/ 0 h 954387"/>
              <a:gd name="connsiteX0" fmla="*/ 0 w 6764255"/>
              <a:gd name="connsiteY0" fmla="*/ 0 h 952042"/>
              <a:gd name="connsiteX1" fmla="*/ 6764255 w 6764255"/>
              <a:gd name="connsiteY1" fmla="*/ 0 h 952042"/>
              <a:gd name="connsiteX2" fmla="*/ 3899577 w 6764255"/>
              <a:gd name="connsiteY2" fmla="*/ 908913 h 952042"/>
              <a:gd name="connsiteX3" fmla="*/ 0 w 6764255"/>
              <a:gd name="connsiteY3" fmla="*/ 952042 h 952042"/>
              <a:gd name="connsiteX4" fmla="*/ 0 w 6764255"/>
              <a:gd name="connsiteY4" fmla="*/ 0 h 952042"/>
              <a:gd name="connsiteX0" fmla="*/ 0 w 6764255"/>
              <a:gd name="connsiteY0" fmla="*/ 0 h 952042"/>
              <a:gd name="connsiteX1" fmla="*/ 6764255 w 6764255"/>
              <a:gd name="connsiteY1" fmla="*/ 0 h 952042"/>
              <a:gd name="connsiteX2" fmla="*/ 3886981 w 6764255"/>
              <a:gd name="connsiteY2" fmla="*/ 951138 h 952042"/>
              <a:gd name="connsiteX3" fmla="*/ 0 w 6764255"/>
              <a:gd name="connsiteY3" fmla="*/ 952042 h 952042"/>
              <a:gd name="connsiteX4" fmla="*/ 0 w 6764255"/>
              <a:gd name="connsiteY4" fmla="*/ 0 h 952042"/>
              <a:gd name="connsiteX0" fmla="*/ 0 w 7344064"/>
              <a:gd name="connsiteY0" fmla="*/ 3360 h 955402"/>
              <a:gd name="connsiteX1" fmla="*/ 7344064 w 7344064"/>
              <a:gd name="connsiteY1" fmla="*/ 0 h 955402"/>
              <a:gd name="connsiteX2" fmla="*/ 3886981 w 7344064"/>
              <a:gd name="connsiteY2" fmla="*/ 954498 h 955402"/>
              <a:gd name="connsiteX3" fmla="*/ 0 w 7344064"/>
              <a:gd name="connsiteY3" fmla="*/ 955402 h 955402"/>
              <a:gd name="connsiteX4" fmla="*/ 0 w 7344064"/>
              <a:gd name="connsiteY4" fmla="*/ 3360 h 955402"/>
              <a:gd name="connsiteX0" fmla="*/ 0 w 7344064"/>
              <a:gd name="connsiteY0" fmla="*/ 3360 h 957858"/>
              <a:gd name="connsiteX1" fmla="*/ 7344064 w 7344064"/>
              <a:gd name="connsiteY1" fmla="*/ 0 h 957858"/>
              <a:gd name="connsiteX2" fmla="*/ 4470045 w 7344064"/>
              <a:gd name="connsiteY2" fmla="*/ 957858 h 957858"/>
              <a:gd name="connsiteX3" fmla="*/ 0 w 7344064"/>
              <a:gd name="connsiteY3" fmla="*/ 955402 h 957858"/>
              <a:gd name="connsiteX4" fmla="*/ 0 w 7344064"/>
              <a:gd name="connsiteY4" fmla="*/ 3360 h 957858"/>
              <a:gd name="connsiteX0" fmla="*/ 0 w 8473072"/>
              <a:gd name="connsiteY0" fmla="*/ 3360 h 957858"/>
              <a:gd name="connsiteX1" fmla="*/ 8473072 w 8473072"/>
              <a:gd name="connsiteY1" fmla="*/ 0 h 957858"/>
              <a:gd name="connsiteX2" fmla="*/ 4470045 w 8473072"/>
              <a:gd name="connsiteY2" fmla="*/ 957858 h 957858"/>
              <a:gd name="connsiteX3" fmla="*/ 0 w 8473072"/>
              <a:gd name="connsiteY3" fmla="*/ 955402 h 957858"/>
              <a:gd name="connsiteX4" fmla="*/ 0 w 8473072"/>
              <a:gd name="connsiteY4" fmla="*/ 3360 h 957858"/>
              <a:gd name="connsiteX0" fmla="*/ 0 w 8473072"/>
              <a:gd name="connsiteY0" fmla="*/ 3360 h 969616"/>
              <a:gd name="connsiteX1" fmla="*/ 8473072 w 8473072"/>
              <a:gd name="connsiteY1" fmla="*/ 0 h 969616"/>
              <a:gd name="connsiteX2" fmla="*/ 5513523 w 8473072"/>
              <a:gd name="connsiteY2" fmla="*/ 969616 h 969616"/>
              <a:gd name="connsiteX3" fmla="*/ 0 w 8473072"/>
              <a:gd name="connsiteY3" fmla="*/ 955402 h 969616"/>
              <a:gd name="connsiteX4" fmla="*/ 0 w 8473072"/>
              <a:gd name="connsiteY4" fmla="*/ 3360 h 969616"/>
              <a:gd name="connsiteX0" fmla="*/ 0 w 8473072"/>
              <a:gd name="connsiteY0" fmla="*/ 3360 h 969616"/>
              <a:gd name="connsiteX1" fmla="*/ 8473072 w 8473072"/>
              <a:gd name="connsiteY1" fmla="*/ 0 h 969616"/>
              <a:gd name="connsiteX2" fmla="*/ 7875733 w 8473072"/>
              <a:gd name="connsiteY2" fmla="*/ 195725 h 969616"/>
              <a:gd name="connsiteX3" fmla="*/ 5513523 w 8473072"/>
              <a:gd name="connsiteY3" fmla="*/ 969616 h 969616"/>
              <a:gd name="connsiteX4" fmla="*/ 0 w 8473072"/>
              <a:gd name="connsiteY4" fmla="*/ 955402 h 969616"/>
              <a:gd name="connsiteX5" fmla="*/ 0 w 8473072"/>
              <a:gd name="connsiteY5" fmla="*/ 3360 h 969616"/>
              <a:gd name="connsiteX0" fmla="*/ 0 w 8473407"/>
              <a:gd name="connsiteY0" fmla="*/ 3360 h 969616"/>
              <a:gd name="connsiteX1" fmla="*/ 8473072 w 8473407"/>
              <a:gd name="connsiteY1" fmla="*/ 0 h 969616"/>
              <a:gd name="connsiteX2" fmla="*/ 8473407 w 8473407"/>
              <a:gd name="connsiteY2" fmla="*/ 330195 h 969616"/>
              <a:gd name="connsiteX3" fmla="*/ 5513523 w 8473407"/>
              <a:gd name="connsiteY3" fmla="*/ 969616 h 969616"/>
              <a:gd name="connsiteX4" fmla="*/ 0 w 8473407"/>
              <a:gd name="connsiteY4" fmla="*/ 955402 h 969616"/>
              <a:gd name="connsiteX5" fmla="*/ 0 w 8473407"/>
              <a:gd name="connsiteY5" fmla="*/ 3360 h 96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407" h="969616">
                <a:moveTo>
                  <a:pt x="0" y="3360"/>
                </a:moveTo>
                <a:lnTo>
                  <a:pt x="8473072" y="0"/>
                </a:lnTo>
                <a:cubicBezTo>
                  <a:pt x="8473184" y="110065"/>
                  <a:pt x="8473295" y="220130"/>
                  <a:pt x="8473407" y="330195"/>
                </a:cubicBezTo>
                <a:lnTo>
                  <a:pt x="5513523" y="969616"/>
                </a:lnTo>
                <a:lnTo>
                  <a:pt x="0" y="955402"/>
                </a:lnTo>
                <a:lnTo>
                  <a:pt x="0" y="3360"/>
                </a:lnTo>
                <a:close/>
              </a:path>
            </a:pathLst>
          </a:custGeom>
        </p:spPr>
        <p:txBody>
          <a:bodyPr rIns="1828800" anchor="ctr">
            <a:normAutofit/>
          </a:bodyPr>
          <a:lstStyle>
            <a:lvl1pPr>
              <a:defRPr sz="3200">
                <a:solidFill>
                  <a:schemeClr val="bg1"/>
                </a:solidFill>
              </a:defRPr>
            </a:lvl1pPr>
          </a:lstStyle>
          <a:p>
            <a:r>
              <a:rPr lang="en-US" dirty="0"/>
              <a:t>Click to edit Master title style</a:t>
            </a:r>
          </a:p>
        </p:txBody>
      </p:sp>
      <p:sp>
        <p:nvSpPr>
          <p:cNvPr id="8" name="Subtitle 2"/>
          <p:cNvSpPr>
            <a:spLocks noGrp="1"/>
          </p:cNvSpPr>
          <p:nvPr userDrawn="1">
            <p:ph type="subTitle" idx="1"/>
          </p:nvPr>
        </p:nvSpPr>
        <p:spPr>
          <a:xfrm>
            <a:off x="265177" y="1336568"/>
            <a:ext cx="7539006" cy="854788"/>
          </a:xfrm>
          <a:custGeom>
            <a:avLst/>
            <a:gdLst>
              <a:gd name="connsiteX0" fmla="*/ 0 w 3736951"/>
              <a:gd name="connsiteY0" fmla="*/ 0 h 847633"/>
              <a:gd name="connsiteX1" fmla="*/ 3736951 w 3736951"/>
              <a:gd name="connsiteY1" fmla="*/ 0 h 847633"/>
              <a:gd name="connsiteX2" fmla="*/ 3736951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3090466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3728564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928999"/>
              <a:gd name="connsiteY0" fmla="*/ 0 h 847633"/>
              <a:gd name="connsiteX1" fmla="*/ 3928999 w 3928999"/>
              <a:gd name="connsiteY1" fmla="*/ 0 h 847633"/>
              <a:gd name="connsiteX2" fmla="*/ 2188170 w 3928999"/>
              <a:gd name="connsiteY2" fmla="*/ 847633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779292 w 3928999"/>
              <a:gd name="connsiteY2" fmla="*/ 853829 h 853829"/>
              <a:gd name="connsiteX3" fmla="*/ 0 w 3928999"/>
              <a:gd name="connsiteY3" fmla="*/ 847633 h 853829"/>
              <a:gd name="connsiteX4" fmla="*/ 0 w 3928999"/>
              <a:gd name="connsiteY4" fmla="*/ 0 h 853829"/>
              <a:gd name="connsiteX0" fmla="*/ 0 w 3928999"/>
              <a:gd name="connsiteY0" fmla="*/ 0 h 866219"/>
              <a:gd name="connsiteX1" fmla="*/ 3928999 w 3928999"/>
              <a:gd name="connsiteY1" fmla="*/ 0 h 866219"/>
              <a:gd name="connsiteX2" fmla="*/ 1680170 w 3928999"/>
              <a:gd name="connsiteY2" fmla="*/ 866219 h 866219"/>
              <a:gd name="connsiteX3" fmla="*/ 0 w 3928999"/>
              <a:gd name="connsiteY3" fmla="*/ 847633 h 866219"/>
              <a:gd name="connsiteX4" fmla="*/ 0 w 3928999"/>
              <a:gd name="connsiteY4" fmla="*/ 0 h 866219"/>
              <a:gd name="connsiteX0" fmla="*/ 0 w 3928999"/>
              <a:gd name="connsiteY0" fmla="*/ 0 h 860024"/>
              <a:gd name="connsiteX1" fmla="*/ 3928999 w 3928999"/>
              <a:gd name="connsiteY1" fmla="*/ 0 h 860024"/>
              <a:gd name="connsiteX2" fmla="*/ 1531487 w 3928999"/>
              <a:gd name="connsiteY2" fmla="*/ 860024 h 860024"/>
              <a:gd name="connsiteX3" fmla="*/ 0 w 3928999"/>
              <a:gd name="connsiteY3" fmla="*/ 847633 h 860024"/>
              <a:gd name="connsiteX4" fmla="*/ 0 w 3928999"/>
              <a:gd name="connsiteY4" fmla="*/ 0 h 860024"/>
              <a:gd name="connsiteX0" fmla="*/ 0 w 3928999"/>
              <a:gd name="connsiteY0" fmla="*/ 0 h 860024"/>
              <a:gd name="connsiteX1" fmla="*/ 3928999 w 3928999"/>
              <a:gd name="connsiteY1" fmla="*/ 0 h 860024"/>
              <a:gd name="connsiteX2" fmla="*/ 1333243 w 3928999"/>
              <a:gd name="connsiteY2" fmla="*/ 860024 h 860024"/>
              <a:gd name="connsiteX3" fmla="*/ 0 w 3928999"/>
              <a:gd name="connsiteY3" fmla="*/ 847633 h 860024"/>
              <a:gd name="connsiteX4" fmla="*/ 0 w 3928999"/>
              <a:gd name="connsiteY4" fmla="*/ 0 h 860024"/>
              <a:gd name="connsiteX0" fmla="*/ 0 w 3928999"/>
              <a:gd name="connsiteY0" fmla="*/ 0 h 847633"/>
              <a:gd name="connsiteX1" fmla="*/ 3928999 w 3928999"/>
              <a:gd name="connsiteY1" fmla="*/ 0 h 847633"/>
              <a:gd name="connsiteX2" fmla="*/ 1351828 w 3928999"/>
              <a:gd name="connsiteY2" fmla="*/ 773292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358023 w 3928999"/>
              <a:gd name="connsiteY2" fmla="*/ 853829 h 853829"/>
              <a:gd name="connsiteX3" fmla="*/ 0 w 3928999"/>
              <a:gd name="connsiteY3" fmla="*/ 847633 h 853829"/>
              <a:gd name="connsiteX4" fmla="*/ 0 w 3928999"/>
              <a:gd name="connsiteY4" fmla="*/ 0 h 853829"/>
              <a:gd name="connsiteX0" fmla="*/ 0 w 3809600"/>
              <a:gd name="connsiteY0" fmla="*/ 0 h 853829"/>
              <a:gd name="connsiteX1" fmla="*/ 3809600 w 3809600"/>
              <a:gd name="connsiteY1" fmla="*/ 61511 h 853829"/>
              <a:gd name="connsiteX2" fmla="*/ 1358023 w 3809600"/>
              <a:gd name="connsiteY2" fmla="*/ 853829 h 853829"/>
              <a:gd name="connsiteX3" fmla="*/ 0 w 3809600"/>
              <a:gd name="connsiteY3" fmla="*/ 847633 h 853829"/>
              <a:gd name="connsiteX4" fmla="*/ 0 w 3809600"/>
              <a:gd name="connsiteY4" fmla="*/ 0 h 853829"/>
              <a:gd name="connsiteX0" fmla="*/ 0 w 3860254"/>
              <a:gd name="connsiteY0" fmla="*/ 0 h 853829"/>
              <a:gd name="connsiteX1" fmla="*/ 3860254 w 3860254"/>
              <a:gd name="connsiteY1" fmla="*/ 21710 h 853829"/>
              <a:gd name="connsiteX2" fmla="*/ 1358023 w 3860254"/>
              <a:gd name="connsiteY2" fmla="*/ 853829 h 853829"/>
              <a:gd name="connsiteX3" fmla="*/ 0 w 3860254"/>
              <a:gd name="connsiteY3" fmla="*/ 847633 h 853829"/>
              <a:gd name="connsiteX4" fmla="*/ 0 w 3860254"/>
              <a:gd name="connsiteY4" fmla="*/ 0 h 853829"/>
              <a:gd name="connsiteX0" fmla="*/ 0 w 3872808"/>
              <a:gd name="connsiteY0" fmla="*/ 0 h 853829"/>
              <a:gd name="connsiteX1" fmla="*/ 3872808 w 3872808"/>
              <a:gd name="connsiteY1" fmla="*/ 2222 h 853829"/>
              <a:gd name="connsiteX2" fmla="*/ 1358023 w 3872808"/>
              <a:gd name="connsiteY2" fmla="*/ 853829 h 853829"/>
              <a:gd name="connsiteX3" fmla="*/ 0 w 3872808"/>
              <a:gd name="connsiteY3" fmla="*/ 847633 h 853829"/>
              <a:gd name="connsiteX4" fmla="*/ 0 w 3872808"/>
              <a:gd name="connsiteY4" fmla="*/ 0 h 853829"/>
              <a:gd name="connsiteX0" fmla="*/ 0 w 4444188"/>
              <a:gd name="connsiteY0" fmla="*/ 0 h 853829"/>
              <a:gd name="connsiteX1" fmla="*/ 4444188 w 4444188"/>
              <a:gd name="connsiteY1" fmla="*/ 5581 h 853829"/>
              <a:gd name="connsiteX2" fmla="*/ 1358023 w 4444188"/>
              <a:gd name="connsiteY2" fmla="*/ 853829 h 853829"/>
              <a:gd name="connsiteX3" fmla="*/ 0 w 4444188"/>
              <a:gd name="connsiteY3" fmla="*/ 847633 h 853829"/>
              <a:gd name="connsiteX4" fmla="*/ 0 w 4444188"/>
              <a:gd name="connsiteY4" fmla="*/ 0 h 853829"/>
              <a:gd name="connsiteX0" fmla="*/ 0 w 4444188"/>
              <a:gd name="connsiteY0" fmla="*/ 0 h 857188"/>
              <a:gd name="connsiteX1" fmla="*/ 4444188 w 4444188"/>
              <a:gd name="connsiteY1" fmla="*/ 5581 h 857188"/>
              <a:gd name="connsiteX2" fmla="*/ 1903430 w 4444188"/>
              <a:gd name="connsiteY2" fmla="*/ 857188 h 857188"/>
              <a:gd name="connsiteX3" fmla="*/ 0 w 4444188"/>
              <a:gd name="connsiteY3" fmla="*/ 847633 h 857188"/>
              <a:gd name="connsiteX4" fmla="*/ 0 w 4444188"/>
              <a:gd name="connsiteY4" fmla="*/ 0 h 857188"/>
              <a:gd name="connsiteX0" fmla="*/ 0 w 4444188"/>
              <a:gd name="connsiteY0" fmla="*/ 0 h 847633"/>
              <a:gd name="connsiteX1" fmla="*/ 4444188 w 4444188"/>
              <a:gd name="connsiteY1" fmla="*/ 5581 h 847633"/>
              <a:gd name="connsiteX2" fmla="*/ 1799544 w 4444188"/>
              <a:gd name="connsiteY2" fmla="*/ 789994 h 847633"/>
              <a:gd name="connsiteX3" fmla="*/ 0 w 4444188"/>
              <a:gd name="connsiteY3" fmla="*/ 847633 h 847633"/>
              <a:gd name="connsiteX4" fmla="*/ 0 w 4444188"/>
              <a:gd name="connsiteY4" fmla="*/ 0 h 847633"/>
              <a:gd name="connsiteX0" fmla="*/ 0 w 4444188"/>
              <a:gd name="connsiteY0" fmla="*/ 0 h 850469"/>
              <a:gd name="connsiteX1" fmla="*/ 4444188 w 4444188"/>
              <a:gd name="connsiteY1" fmla="*/ 5581 h 850469"/>
              <a:gd name="connsiteX2" fmla="*/ 1919664 w 4444188"/>
              <a:gd name="connsiteY2" fmla="*/ 850469 h 850469"/>
              <a:gd name="connsiteX3" fmla="*/ 0 w 4444188"/>
              <a:gd name="connsiteY3" fmla="*/ 847633 h 850469"/>
              <a:gd name="connsiteX4" fmla="*/ 0 w 4444188"/>
              <a:gd name="connsiteY4" fmla="*/ 0 h 850469"/>
              <a:gd name="connsiteX0" fmla="*/ 0 w 5465030"/>
              <a:gd name="connsiteY0" fmla="*/ 0 h 850469"/>
              <a:gd name="connsiteX1" fmla="*/ 5465030 w 5465030"/>
              <a:gd name="connsiteY1" fmla="*/ 18540 h 850469"/>
              <a:gd name="connsiteX2" fmla="*/ 1919664 w 5465030"/>
              <a:gd name="connsiteY2" fmla="*/ 850469 h 850469"/>
              <a:gd name="connsiteX3" fmla="*/ 0 w 5465030"/>
              <a:gd name="connsiteY3" fmla="*/ 847633 h 850469"/>
              <a:gd name="connsiteX4" fmla="*/ 0 w 5465030"/>
              <a:gd name="connsiteY4" fmla="*/ 0 h 850469"/>
              <a:gd name="connsiteX0" fmla="*/ 0 w 5465030"/>
              <a:gd name="connsiteY0" fmla="*/ 0 h 854788"/>
              <a:gd name="connsiteX1" fmla="*/ 5465030 w 5465030"/>
              <a:gd name="connsiteY1" fmla="*/ 18540 h 854788"/>
              <a:gd name="connsiteX2" fmla="*/ 1637837 w 5465030"/>
              <a:gd name="connsiteY2" fmla="*/ 854788 h 854788"/>
              <a:gd name="connsiteX3" fmla="*/ 0 w 5465030"/>
              <a:gd name="connsiteY3" fmla="*/ 847633 h 854788"/>
              <a:gd name="connsiteX4" fmla="*/ 0 w 5465030"/>
              <a:gd name="connsiteY4" fmla="*/ 0 h 854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030" h="854788">
                <a:moveTo>
                  <a:pt x="0" y="0"/>
                </a:moveTo>
                <a:lnTo>
                  <a:pt x="5465030" y="18540"/>
                </a:lnTo>
                <a:lnTo>
                  <a:pt x="1637837" y="854788"/>
                </a:lnTo>
                <a:lnTo>
                  <a:pt x="0" y="847633"/>
                </a:lnTo>
                <a:lnTo>
                  <a:pt x="0" y="0"/>
                </a:lnTo>
                <a:close/>
              </a:path>
            </a:pathLst>
          </a:custGeom>
        </p:spPr>
        <p:txBody>
          <a:bodyPr rIns="1005840">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5" name="Date Placeholder 3"/>
          <p:cNvSpPr>
            <a:spLocks noGrp="1"/>
          </p:cNvSpPr>
          <p:nvPr userDrawn="1">
            <p:ph type="dt" sz="half" idx="12"/>
          </p:nvPr>
        </p:nvSpPr>
        <p:spPr>
          <a:xfrm>
            <a:off x="265176" y="2165666"/>
            <a:ext cx="2208735" cy="365125"/>
          </a:xfrm>
          <a:custGeom>
            <a:avLst/>
            <a:gdLst>
              <a:gd name="connsiteX0" fmla="*/ 0 w 2161741"/>
              <a:gd name="connsiteY0" fmla="*/ 0 h 365125"/>
              <a:gd name="connsiteX1" fmla="*/ 2161741 w 2161741"/>
              <a:gd name="connsiteY1" fmla="*/ 0 h 365125"/>
              <a:gd name="connsiteX2" fmla="*/ 2161741 w 2161741"/>
              <a:gd name="connsiteY2" fmla="*/ 365125 h 365125"/>
              <a:gd name="connsiteX3" fmla="*/ 0 w 2161741"/>
              <a:gd name="connsiteY3" fmla="*/ 365125 h 365125"/>
              <a:gd name="connsiteX4" fmla="*/ 0 w 2161741"/>
              <a:gd name="connsiteY4" fmla="*/ 0 h 365125"/>
              <a:gd name="connsiteX0" fmla="*/ 0 w 2161741"/>
              <a:gd name="connsiteY0" fmla="*/ 0 h 365125"/>
              <a:gd name="connsiteX1" fmla="*/ 1362570 w 2161741"/>
              <a:gd name="connsiteY1" fmla="*/ 6195 h 365125"/>
              <a:gd name="connsiteX2" fmla="*/ 2161741 w 2161741"/>
              <a:gd name="connsiteY2" fmla="*/ 365125 h 365125"/>
              <a:gd name="connsiteX3" fmla="*/ 0 w 2161741"/>
              <a:gd name="connsiteY3" fmla="*/ 365125 h 365125"/>
              <a:gd name="connsiteX4" fmla="*/ 0 w 2161741"/>
              <a:gd name="connsiteY4" fmla="*/ 0 h 365125"/>
              <a:gd name="connsiteX0" fmla="*/ 0 w 1362570"/>
              <a:gd name="connsiteY0" fmla="*/ 0 h 371320"/>
              <a:gd name="connsiteX1" fmla="*/ 1362570 w 1362570"/>
              <a:gd name="connsiteY1" fmla="*/ 6195 h 371320"/>
              <a:gd name="connsiteX2" fmla="*/ 321790 w 1362570"/>
              <a:gd name="connsiteY2" fmla="*/ 371320 h 371320"/>
              <a:gd name="connsiteX3" fmla="*/ 0 w 1362570"/>
              <a:gd name="connsiteY3" fmla="*/ 365125 h 371320"/>
              <a:gd name="connsiteX4" fmla="*/ 0 w 1362570"/>
              <a:gd name="connsiteY4" fmla="*/ 0 h 371320"/>
              <a:gd name="connsiteX0" fmla="*/ 0 w 1368765"/>
              <a:gd name="connsiteY0" fmla="*/ 0 h 371320"/>
              <a:gd name="connsiteX1" fmla="*/ 1368765 w 1368765"/>
              <a:gd name="connsiteY1" fmla="*/ 80536 h 371320"/>
              <a:gd name="connsiteX2" fmla="*/ 321790 w 1368765"/>
              <a:gd name="connsiteY2" fmla="*/ 371320 h 371320"/>
              <a:gd name="connsiteX3" fmla="*/ 0 w 1368765"/>
              <a:gd name="connsiteY3" fmla="*/ 365125 h 371320"/>
              <a:gd name="connsiteX4" fmla="*/ 0 w 1368765"/>
              <a:gd name="connsiteY4" fmla="*/ 0 h 371320"/>
              <a:gd name="connsiteX0" fmla="*/ 0 w 1381155"/>
              <a:gd name="connsiteY0" fmla="*/ 0 h 371320"/>
              <a:gd name="connsiteX1" fmla="*/ 1381155 w 1381155"/>
              <a:gd name="connsiteY1" fmla="*/ 6195 h 371320"/>
              <a:gd name="connsiteX2" fmla="*/ 321790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46540 h 365125"/>
              <a:gd name="connsiteX3" fmla="*/ 0 w 1381155"/>
              <a:gd name="connsiteY3" fmla="*/ 365125 h 365125"/>
              <a:gd name="connsiteX4" fmla="*/ 0 w 1381155"/>
              <a:gd name="connsiteY4" fmla="*/ 0 h 365125"/>
              <a:gd name="connsiteX0" fmla="*/ 0 w 1381155"/>
              <a:gd name="connsiteY0" fmla="*/ 0 h 371320"/>
              <a:gd name="connsiteX1" fmla="*/ 1381155 w 1381155"/>
              <a:gd name="connsiteY1" fmla="*/ 6195 h 371320"/>
              <a:gd name="connsiteX2" fmla="*/ 340375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52735 h 365125"/>
              <a:gd name="connsiteX3" fmla="*/ 0 w 1381155"/>
              <a:gd name="connsiteY3" fmla="*/ 365125 h 365125"/>
              <a:gd name="connsiteX4" fmla="*/ 0 w 1381155"/>
              <a:gd name="connsiteY4" fmla="*/ 0 h 365125"/>
              <a:gd name="connsiteX0" fmla="*/ 0 w 1381155"/>
              <a:gd name="connsiteY0" fmla="*/ 0 h 370827"/>
              <a:gd name="connsiteX1" fmla="*/ 1381155 w 1381155"/>
              <a:gd name="connsiteY1" fmla="*/ 6195 h 370827"/>
              <a:gd name="connsiteX2" fmla="*/ 336757 w 1381155"/>
              <a:gd name="connsiteY2" fmla="*/ 370827 h 370827"/>
              <a:gd name="connsiteX3" fmla="*/ 0 w 1381155"/>
              <a:gd name="connsiteY3" fmla="*/ 365125 h 370827"/>
              <a:gd name="connsiteX4" fmla="*/ 0 w 1381155"/>
              <a:gd name="connsiteY4" fmla="*/ 0 h 370827"/>
              <a:gd name="connsiteX0" fmla="*/ 0 w 1381155"/>
              <a:gd name="connsiteY0" fmla="*/ 0 h 365125"/>
              <a:gd name="connsiteX1" fmla="*/ 1381155 w 1381155"/>
              <a:gd name="connsiteY1" fmla="*/ 6195 h 365125"/>
              <a:gd name="connsiteX2" fmla="*/ 340463 w 1381155"/>
              <a:gd name="connsiteY2" fmla="*/ 356353 h 365125"/>
              <a:gd name="connsiteX3" fmla="*/ 0 w 1381155"/>
              <a:gd name="connsiteY3" fmla="*/ 365125 h 365125"/>
              <a:gd name="connsiteX4" fmla="*/ 0 w 1381155"/>
              <a:gd name="connsiteY4" fmla="*/ 0 h 365125"/>
              <a:gd name="connsiteX0" fmla="*/ 0 w 1381155"/>
              <a:gd name="connsiteY0" fmla="*/ 0 h 367207"/>
              <a:gd name="connsiteX1" fmla="*/ 1381155 w 1381155"/>
              <a:gd name="connsiteY1" fmla="*/ 6195 h 367207"/>
              <a:gd name="connsiteX2" fmla="*/ 340463 w 1381155"/>
              <a:gd name="connsiteY2" fmla="*/ 367207 h 367207"/>
              <a:gd name="connsiteX3" fmla="*/ 0 w 1381155"/>
              <a:gd name="connsiteY3" fmla="*/ 365125 h 367207"/>
              <a:gd name="connsiteX4" fmla="*/ 0 w 1381155"/>
              <a:gd name="connsiteY4" fmla="*/ 0 h 367207"/>
              <a:gd name="connsiteX0" fmla="*/ 0 w 1444360"/>
              <a:gd name="connsiteY0" fmla="*/ 6798 h 374005"/>
              <a:gd name="connsiteX1" fmla="*/ 1444360 w 1444360"/>
              <a:gd name="connsiteY1" fmla="*/ 0 h 374005"/>
              <a:gd name="connsiteX2" fmla="*/ 340463 w 1444360"/>
              <a:gd name="connsiteY2" fmla="*/ 374005 h 374005"/>
              <a:gd name="connsiteX3" fmla="*/ 0 w 1444360"/>
              <a:gd name="connsiteY3" fmla="*/ 371923 h 374005"/>
              <a:gd name="connsiteX4" fmla="*/ 0 w 1444360"/>
              <a:gd name="connsiteY4" fmla="*/ 6798 h 374005"/>
              <a:gd name="connsiteX0" fmla="*/ 0 w 1397788"/>
              <a:gd name="connsiteY0" fmla="*/ 0 h 367207"/>
              <a:gd name="connsiteX1" fmla="*/ 1397788 w 1397788"/>
              <a:gd name="connsiteY1" fmla="*/ 93894 h 367207"/>
              <a:gd name="connsiteX2" fmla="*/ 340463 w 1397788"/>
              <a:gd name="connsiteY2" fmla="*/ 367207 h 367207"/>
              <a:gd name="connsiteX3" fmla="*/ 0 w 1397788"/>
              <a:gd name="connsiteY3" fmla="*/ 365125 h 367207"/>
              <a:gd name="connsiteX4" fmla="*/ 0 w 1397788"/>
              <a:gd name="connsiteY4" fmla="*/ 0 h 367207"/>
              <a:gd name="connsiteX0" fmla="*/ 0 w 1451014"/>
              <a:gd name="connsiteY0" fmla="*/ 0 h 367207"/>
              <a:gd name="connsiteX1" fmla="*/ 1451014 w 1451014"/>
              <a:gd name="connsiteY1" fmla="*/ 2946 h 367207"/>
              <a:gd name="connsiteX2" fmla="*/ 340463 w 1451014"/>
              <a:gd name="connsiteY2" fmla="*/ 367207 h 367207"/>
              <a:gd name="connsiteX3" fmla="*/ 0 w 1451014"/>
              <a:gd name="connsiteY3" fmla="*/ 365125 h 367207"/>
              <a:gd name="connsiteX4" fmla="*/ 0 w 1451014"/>
              <a:gd name="connsiteY4" fmla="*/ 0 h 367207"/>
              <a:gd name="connsiteX0" fmla="*/ 0 w 1451014"/>
              <a:gd name="connsiteY0" fmla="*/ 0 h 370455"/>
              <a:gd name="connsiteX1" fmla="*/ 1451014 w 1451014"/>
              <a:gd name="connsiteY1" fmla="*/ 2946 h 370455"/>
              <a:gd name="connsiteX2" fmla="*/ 287237 w 1451014"/>
              <a:gd name="connsiteY2" fmla="*/ 370455 h 370455"/>
              <a:gd name="connsiteX3" fmla="*/ 0 w 1451014"/>
              <a:gd name="connsiteY3" fmla="*/ 365125 h 370455"/>
              <a:gd name="connsiteX4" fmla="*/ 0 w 1451014"/>
              <a:gd name="connsiteY4" fmla="*/ 0 h 370455"/>
              <a:gd name="connsiteX0" fmla="*/ 0 w 1846735"/>
              <a:gd name="connsiteY0" fmla="*/ 0 h 370455"/>
              <a:gd name="connsiteX1" fmla="*/ 1846735 w 1846735"/>
              <a:gd name="connsiteY1" fmla="*/ 117176 h 370455"/>
              <a:gd name="connsiteX2" fmla="*/ 287237 w 1846735"/>
              <a:gd name="connsiteY2" fmla="*/ 370455 h 370455"/>
              <a:gd name="connsiteX3" fmla="*/ 0 w 1846735"/>
              <a:gd name="connsiteY3" fmla="*/ 365125 h 370455"/>
              <a:gd name="connsiteX4" fmla="*/ 0 w 1846735"/>
              <a:gd name="connsiteY4" fmla="*/ 0 h 370455"/>
              <a:gd name="connsiteX0" fmla="*/ 0 w 2025670"/>
              <a:gd name="connsiteY0" fmla="*/ 413 h 370868"/>
              <a:gd name="connsiteX1" fmla="*/ 2025670 w 2025670"/>
              <a:gd name="connsiteY1" fmla="*/ 0 h 370868"/>
              <a:gd name="connsiteX2" fmla="*/ 287237 w 2025670"/>
              <a:gd name="connsiteY2" fmla="*/ 370868 h 370868"/>
              <a:gd name="connsiteX3" fmla="*/ 0 w 2025670"/>
              <a:gd name="connsiteY3" fmla="*/ 365538 h 370868"/>
              <a:gd name="connsiteX4" fmla="*/ 0 w 2025670"/>
              <a:gd name="connsiteY4" fmla="*/ 413 h 370868"/>
              <a:gd name="connsiteX0" fmla="*/ 0 w 2025670"/>
              <a:gd name="connsiteY0" fmla="*/ 413 h 374227"/>
              <a:gd name="connsiteX1" fmla="*/ 2025670 w 2025670"/>
              <a:gd name="connsiteY1" fmla="*/ 0 h 374227"/>
              <a:gd name="connsiteX2" fmla="*/ 844689 w 2025670"/>
              <a:gd name="connsiteY2" fmla="*/ 374227 h 374227"/>
              <a:gd name="connsiteX3" fmla="*/ 0 w 2025670"/>
              <a:gd name="connsiteY3" fmla="*/ 365538 h 374227"/>
              <a:gd name="connsiteX4" fmla="*/ 0 w 2025670"/>
              <a:gd name="connsiteY4" fmla="*/ 413 h 374227"/>
              <a:gd name="connsiteX0" fmla="*/ 0 w 1697078"/>
              <a:gd name="connsiteY0" fmla="*/ 0 h 373814"/>
              <a:gd name="connsiteX1" fmla="*/ 1697078 w 1697078"/>
              <a:gd name="connsiteY1" fmla="*/ 8226 h 373814"/>
              <a:gd name="connsiteX2" fmla="*/ 844689 w 1697078"/>
              <a:gd name="connsiteY2" fmla="*/ 373814 h 373814"/>
              <a:gd name="connsiteX3" fmla="*/ 0 w 1697078"/>
              <a:gd name="connsiteY3" fmla="*/ 365125 h 373814"/>
              <a:gd name="connsiteX4" fmla="*/ 0 w 1697078"/>
              <a:gd name="connsiteY4" fmla="*/ 0 h 373814"/>
              <a:gd name="connsiteX0" fmla="*/ 0 w 1697078"/>
              <a:gd name="connsiteY0" fmla="*/ 0 h 365125"/>
              <a:gd name="connsiteX1" fmla="*/ 1697078 w 1697078"/>
              <a:gd name="connsiteY1" fmla="*/ 8226 h 365125"/>
              <a:gd name="connsiteX2" fmla="*/ 864604 w 1697078"/>
              <a:gd name="connsiteY2" fmla="*/ 296060 h 365125"/>
              <a:gd name="connsiteX3" fmla="*/ 0 w 1697078"/>
              <a:gd name="connsiteY3" fmla="*/ 365125 h 365125"/>
              <a:gd name="connsiteX4" fmla="*/ 0 w 1697078"/>
              <a:gd name="connsiteY4" fmla="*/ 0 h 365125"/>
              <a:gd name="connsiteX0" fmla="*/ 0 w 1697078"/>
              <a:gd name="connsiteY0" fmla="*/ 0 h 412691"/>
              <a:gd name="connsiteX1" fmla="*/ 1697078 w 1697078"/>
              <a:gd name="connsiteY1" fmla="*/ 8226 h 412691"/>
              <a:gd name="connsiteX2" fmla="*/ 326909 w 1697078"/>
              <a:gd name="connsiteY2" fmla="*/ 412691 h 412691"/>
              <a:gd name="connsiteX3" fmla="*/ 0 w 1697078"/>
              <a:gd name="connsiteY3" fmla="*/ 365125 h 412691"/>
              <a:gd name="connsiteX4" fmla="*/ 0 w 1697078"/>
              <a:gd name="connsiteY4" fmla="*/ 0 h 412691"/>
              <a:gd name="connsiteX0" fmla="*/ 0 w 1697078"/>
              <a:gd name="connsiteY0" fmla="*/ 0 h 365125"/>
              <a:gd name="connsiteX1" fmla="*/ 1697078 w 1697078"/>
              <a:gd name="connsiteY1" fmla="*/ 8226 h 365125"/>
              <a:gd name="connsiteX2" fmla="*/ 0 w 1697078"/>
              <a:gd name="connsiteY2" fmla="*/ 365125 h 365125"/>
              <a:gd name="connsiteX3" fmla="*/ 0 w 1697078"/>
              <a:gd name="connsiteY3" fmla="*/ 0 h 365125"/>
            </a:gdLst>
            <a:ahLst/>
            <a:cxnLst>
              <a:cxn ang="0">
                <a:pos x="connsiteX0" y="connsiteY0"/>
              </a:cxn>
              <a:cxn ang="0">
                <a:pos x="connsiteX1" y="connsiteY1"/>
              </a:cxn>
              <a:cxn ang="0">
                <a:pos x="connsiteX2" y="connsiteY2"/>
              </a:cxn>
              <a:cxn ang="0">
                <a:pos x="connsiteX3" y="connsiteY3"/>
              </a:cxn>
            </a:cxnLst>
            <a:rect l="l" t="t" r="r" b="b"/>
            <a:pathLst>
              <a:path w="1697078" h="365125">
                <a:moveTo>
                  <a:pt x="0" y="0"/>
                </a:moveTo>
                <a:lnTo>
                  <a:pt x="1697078" y="8226"/>
                </a:lnTo>
                <a:lnTo>
                  <a:pt x="0" y="365125"/>
                </a:lnTo>
                <a:lnTo>
                  <a:pt x="0" y="0"/>
                </a:lnTo>
                <a:close/>
              </a:path>
            </a:pathLst>
          </a:custGeom>
        </p:spPr>
        <p:txBody>
          <a:bodyPr lIns="0" tIns="0" rIns="0" bIns="0">
            <a:normAutofit/>
          </a:bodyPr>
          <a:lstStyle>
            <a:lvl1pPr>
              <a:defRPr sz="1000">
                <a:solidFill>
                  <a:srgbClr val="FFFFFF"/>
                </a:solidFill>
                <a:latin typeface="+mn-lt"/>
                <a:cs typeface="Arial"/>
              </a:defRPr>
            </a:lvl1pPr>
          </a:lstStyle>
          <a:p>
            <a:endParaRPr lang="en-US" dirty="0"/>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400203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Rectangle 3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8" name="Text Placeholder 10"/>
          <p:cNvSpPr>
            <a:spLocks noGrp="1"/>
          </p:cNvSpPr>
          <p:nvPr>
            <p:ph type="body" sz="quarter" idx="17" hasCustomPrompt="1"/>
          </p:nvPr>
        </p:nvSpPr>
        <p:spPr>
          <a:xfrm>
            <a:off x="4008449"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Box 39"/>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41" name="Text Placeholder 10"/>
          <p:cNvSpPr>
            <a:spLocks noGrp="1"/>
          </p:cNvSpPr>
          <p:nvPr>
            <p:ph type="body" sz="quarter" idx="44" hasCustomPrompt="1"/>
          </p:nvPr>
        </p:nvSpPr>
        <p:spPr>
          <a:xfrm>
            <a:off x="5947097"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3" name="Text Placeholder 10"/>
          <p:cNvSpPr>
            <a:spLocks noGrp="1"/>
          </p:cNvSpPr>
          <p:nvPr>
            <p:ph type="body" sz="quarter" idx="46" hasCustomPrompt="1"/>
          </p:nvPr>
        </p:nvSpPr>
        <p:spPr>
          <a:xfrm>
            <a:off x="7885745"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5" name="Text Placeholder 10"/>
          <p:cNvSpPr>
            <a:spLocks noGrp="1"/>
          </p:cNvSpPr>
          <p:nvPr>
            <p:ph type="body" sz="quarter" idx="48" hasCustomPrompt="1"/>
          </p:nvPr>
        </p:nvSpPr>
        <p:spPr>
          <a:xfrm>
            <a:off x="9824392"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7" name="Text Placeholder 10"/>
          <p:cNvSpPr>
            <a:spLocks noGrp="1"/>
          </p:cNvSpPr>
          <p:nvPr>
            <p:ph type="body" sz="quarter" idx="49" hasCustomPrompt="1"/>
          </p:nvPr>
        </p:nvSpPr>
        <p:spPr>
          <a:xfrm>
            <a:off x="4008449"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8" name="Text Placeholder 10"/>
          <p:cNvSpPr>
            <a:spLocks noGrp="1"/>
          </p:cNvSpPr>
          <p:nvPr>
            <p:ph type="body" sz="quarter" idx="50" hasCustomPrompt="1"/>
          </p:nvPr>
        </p:nvSpPr>
        <p:spPr>
          <a:xfrm>
            <a:off x="5947097"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9" name="Text Placeholder 10"/>
          <p:cNvSpPr>
            <a:spLocks noGrp="1"/>
          </p:cNvSpPr>
          <p:nvPr>
            <p:ph type="body" sz="quarter" idx="51" hasCustomPrompt="1"/>
          </p:nvPr>
        </p:nvSpPr>
        <p:spPr>
          <a:xfrm>
            <a:off x="7885745"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0" name="Text Placeholder 10"/>
          <p:cNvSpPr>
            <a:spLocks noGrp="1"/>
          </p:cNvSpPr>
          <p:nvPr>
            <p:ph type="body" sz="quarter" idx="52" hasCustomPrompt="1"/>
          </p:nvPr>
        </p:nvSpPr>
        <p:spPr>
          <a:xfrm>
            <a:off x="9824392"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1" name="TextBox 50"/>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9" name="Rectangle 38"/>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2" name="Text Placeholder 10"/>
          <p:cNvSpPr>
            <a:spLocks noGrp="1"/>
          </p:cNvSpPr>
          <p:nvPr>
            <p:ph type="body" sz="quarter" idx="49" hasCustomPrompt="1"/>
          </p:nvPr>
        </p:nvSpPr>
        <p:spPr>
          <a:xfrm>
            <a:off x="4008449"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4" name="Text Placeholder 10"/>
          <p:cNvSpPr>
            <a:spLocks noGrp="1"/>
          </p:cNvSpPr>
          <p:nvPr>
            <p:ph type="body" sz="quarter" idx="50" hasCustomPrompt="1"/>
          </p:nvPr>
        </p:nvSpPr>
        <p:spPr>
          <a:xfrm>
            <a:off x="5966951" y="532351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6" name="Text Placeholder 10"/>
          <p:cNvSpPr>
            <a:spLocks noGrp="1"/>
          </p:cNvSpPr>
          <p:nvPr>
            <p:ph type="body" sz="quarter" idx="51" hasCustomPrompt="1"/>
          </p:nvPr>
        </p:nvSpPr>
        <p:spPr>
          <a:xfrm>
            <a:off x="7885745"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2" name="Text Placeholder 10"/>
          <p:cNvSpPr>
            <a:spLocks noGrp="1"/>
          </p:cNvSpPr>
          <p:nvPr>
            <p:ph type="body" sz="quarter" idx="52" hasCustomPrompt="1"/>
          </p:nvPr>
        </p:nvSpPr>
        <p:spPr>
          <a:xfrm>
            <a:off x="9824392"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3" name="TextBox 52"/>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559963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Caption: Photo Center">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65176" y="5305481"/>
            <a:ext cx="11667744" cy="723183"/>
          </a:xfrm>
        </p:spPr>
        <p:txBody>
          <a:bodyPr/>
          <a:lstStyle>
            <a:lvl1pPr marL="0" indent="0">
              <a:buNone/>
              <a:defRPr sz="1400" b="1">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hasCustomPrompt="1"/>
          </p:nvPr>
        </p:nvSpPr>
        <p:spPr>
          <a:xfrm>
            <a:off x="265175" y="1333500"/>
            <a:ext cx="11667744" cy="3872658"/>
          </a:xfrm>
          <a:solidFill>
            <a:schemeClr val="bg1">
              <a:lumMod val="95000"/>
            </a:schemeClr>
          </a:solidFill>
        </p:spPr>
        <p:txBody>
          <a:bodyPr anchor="ctr">
            <a:normAutofit/>
          </a:bodyPr>
          <a:lstStyle>
            <a:lvl1pPr marL="0" indent="0" algn="ctr">
              <a:buNone/>
              <a:defRPr sz="1400" b="1">
                <a:solidFill>
                  <a:schemeClr val="accent1"/>
                </a:solidFill>
              </a:defRPr>
            </a:lvl1pPr>
          </a:lstStyle>
          <a:p>
            <a:pPr lvl="0"/>
            <a:r>
              <a:rPr lang="en-US" sz="1400" b="1" dirty="0"/>
              <a:t>Picture</a:t>
            </a:r>
            <a:endParaRPr lang="en-US" dirty="0"/>
          </a:p>
        </p:txBody>
      </p:sp>
      <p:sp>
        <p:nvSpPr>
          <p:cNvPr id="10" name="Title 3"/>
          <p:cNvSpPr>
            <a:spLocks noGrp="1"/>
          </p:cNvSpPr>
          <p:nvPr>
            <p:ph type="title"/>
          </p:nvPr>
        </p:nvSpPr>
        <p:spPr>
          <a:xfrm>
            <a:off x="265175" y="35493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3010405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2" name="Rectangle 1"/>
          <p:cNvSpPr/>
          <p:nvPr userDrawn="1"/>
        </p:nvSpPr>
        <p:spPr>
          <a:xfrm>
            <a:off x="10837163"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39684" y="1797879"/>
            <a:ext cx="6709457" cy="3309198"/>
          </a:xfrm>
          <a:prstGeom prst="rect">
            <a:avLst/>
          </a:prstGeom>
        </p:spPr>
      </p:pic>
    </p:spTree>
    <p:extLst>
      <p:ext uri="{BB962C8B-B14F-4D97-AF65-F5344CB8AC3E}">
        <p14:creationId xmlns:p14="http://schemas.microsoft.com/office/powerpoint/2010/main" val="2909712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69"/>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12801" y="3748407"/>
            <a:ext cx="8455769" cy="984333"/>
          </a:xfrm>
        </p:spPr>
        <p:txBody>
          <a:bodyPr anchor="b">
            <a:normAutofit/>
          </a:bodyPr>
          <a:lstStyle>
            <a:lvl1pPr>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12801" y="4800475"/>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12801" y="5580379"/>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1200" y="5851211"/>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053865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947136"/>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999204"/>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8"/>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3628" y="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Tree>
    <p:extLst>
      <p:ext uri="{BB962C8B-B14F-4D97-AF65-F5344CB8AC3E}">
        <p14:creationId xmlns:p14="http://schemas.microsoft.com/office/powerpoint/2010/main" val="2522589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71"/>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 name="Title 1"/>
          <p:cNvSpPr>
            <a:spLocks noGrp="1"/>
          </p:cNvSpPr>
          <p:nvPr>
            <p:ph type="ctrTitle"/>
          </p:nvPr>
        </p:nvSpPr>
        <p:spPr>
          <a:xfrm>
            <a:off x="312802" y="3748409"/>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4800477"/>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5580381"/>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342856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817078"/>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869146"/>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3628" y="220931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Tree>
    <p:extLst>
      <p:ext uri="{BB962C8B-B14F-4D97-AF65-F5344CB8AC3E}">
        <p14:creationId xmlns:p14="http://schemas.microsoft.com/office/powerpoint/2010/main" val="1822976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02" y="1274826"/>
            <a:ext cx="11667744"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02"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523724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265176" y="36696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134668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12801"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79290"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5105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31673"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3119"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1072019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674"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313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459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7975" y="5381007"/>
            <a:ext cx="3532681"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39922"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4595"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674" y="1767287"/>
            <a:ext cx="8756272" cy="487276"/>
          </a:xfrm>
        </p:spPr>
        <p:txBody>
          <a:bodyPr anchor="b">
            <a:noAutofit/>
          </a:bodyPr>
          <a:lstStyle>
            <a:lvl1pPr marL="0" indent="0">
              <a:buNone/>
              <a:defRPr sz="1799" b="1">
                <a:solidFill>
                  <a:schemeClr val="accent1"/>
                </a:solidFill>
                <a:latin typeface="+mn-lt"/>
              </a:defRPr>
            </a:lvl1pPr>
            <a:lvl2pPr marL="169811" indent="0">
              <a:buNone/>
              <a:defRPr/>
            </a:lvl2pPr>
          </a:lstStyle>
          <a:p>
            <a:pPr lvl="0"/>
            <a:r>
              <a:rPr lang="en-US" dirty="0"/>
              <a:t>Click to edit Master text styles</a:t>
            </a:r>
          </a:p>
        </p:txBody>
      </p:sp>
    </p:spTree>
    <p:extLst>
      <p:ext uri="{BB962C8B-B14F-4D97-AF65-F5344CB8AC3E}">
        <p14:creationId xmlns:p14="http://schemas.microsoft.com/office/powerpoint/2010/main" val="201450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01"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01"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3833"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16" name="Content Placeholder 2"/>
          <p:cNvSpPr>
            <a:spLocks noGrp="1"/>
          </p:cNvSpPr>
          <p:nvPr>
            <p:ph idx="15"/>
          </p:nvPr>
        </p:nvSpPr>
        <p:spPr>
          <a:xfrm>
            <a:off x="6283833"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7483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312801" y="1272033"/>
            <a:ext cx="5696712"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3833" y="1272029"/>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3833" y="3740212"/>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47602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83833" y="1272033"/>
            <a:ext cx="5696712"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01" y="1272033"/>
            <a:ext cx="5695950"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015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312801"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3833"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3833"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5900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312802" y="323849"/>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1605687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4766671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hasCustomPrompt="1"/>
          </p:nvPr>
        </p:nvSpPr>
        <p:spPr>
          <a:xfrm>
            <a:off x="312802" y="323849"/>
            <a:ext cx="11667744" cy="859536"/>
          </a:xfrm>
        </p:spPr>
        <p:txBody>
          <a:bodyPr/>
          <a:lstStyle>
            <a:lvl1pPr>
              <a:defRPr/>
            </a:lvl1pPr>
          </a:lstStyle>
          <a:p>
            <a:r>
              <a:rPr lang="en-US" dirty="0" smtClean="0"/>
              <a:t>Internal Only</a:t>
            </a:r>
            <a:endParaRPr lang="en-US" dirty="0"/>
          </a:p>
        </p:txBody>
      </p:sp>
    </p:spTree>
    <p:extLst>
      <p:ext uri="{BB962C8B-B14F-4D97-AF65-F5344CB8AC3E}">
        <p14:creationId xmlns:p14="http://schemas.microsoft.com/office/powerpoint/2010/main" val="53889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7" name="Rectangle 3"/>
          <p:cNvSpPr/>
          <p:nvPr userDrawn="1"/>
        </p:nvSpPr>
        <p:spPr>
          <a:xfrm>
            <a:off x="-16706" y="-3490"/>
            <a:ext cx="11328170" cy="5912962"/>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0029986"/>
              <a:gd name="connsiteY0" fmla="*/ 20 h 182966"/>
              <a:gd name="connsiteX1" fmla="*/ 10029986 w 10029986"/>
              <a:gd name="connsiteY1" fmla="*/ 0 h 182966"/>
              <a:gd name="connsiteX2" fmla="*/ 6454043 w 10029986"/>
              <a:gd name="connsiteY2" fmla="*/ 182966 h 182966"/>
              <a:gd name="connsiteX3" fmla="*/ 0 w 10029986"/>
              <a:gd name="connsiteY3" fmla="*/ 182900 h 182966"/>
              <a:gd name="connsiteX4" fmla="*/ 0 w 10029986"/>
              <a:gd name="connsiteY4" fmla="*/ 20 h 182966"/>
              <a:gd name="connsiteX0" fmla="*/ 0 w 9532583"/>
              <a:gd name="connsiteY0" fmla="*/ 359 h 183305"/>
              <a:gd name="connsiteX1" fmla="*/ 9532583 w 9532583"/>
              <a:gd name="connsiteY1" fmla="*/ 0 h 183305"/>
              <a:gd name="connsiteX2" fmla="*/ 6454043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61912 w 9532583"/>
              <a:gd name="connsiteY2" fmla="*/ 182966 h 183239"/>
              <a:gd name="connsiteX3" fmla="*/ 0 w 9532583"/>
              <a:gd name="connsiteY3" fmla="*/ 183239 h 183239"/>
              <a:gd name="connsiteX4" fmla="*/ 0 w 9532583"/>
              <a:gd name="connsiteY4" fmla="*/ 359 h 183239"/>
              <a:gd name="connsiteX0" fmla="*/ 0 w 9532583"/>
              <a:gd name="connsiteY0" fmla="*/ 359 h 183239"/>
              <a:gd name="connsiteX1" fmla="*/ 9532583 w 9532583"/>
              <a:gd name="connsiteY1" fmla="*/ 0 h 183239"/>
              <a:gd name="connsiteX2" fmla="*/ 7090717 w 9532583"/>
              <a:gd name="connsiteY2" fmla="*/ 174149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42017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86781 w 9532583"/>
              <a:gd name="connsiteY2" fmla="*/ 180083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37043 w 9532583"/>
              <a:gd name="connsiteY2" fmla="*/ 183305 h 183305"/>
              <a:gd name="connsiteX3" fmla="*/ 0 w 9532583"/>
              <a:gd name="connsiteY3" fmla="*/ 183239 h 183305"/>
              <a:gd name="connsiteX4" fmla="*/ 0 w 9532583"/>
              <a:gd name="connsiteY4" fmla="*/ 359 h 183305"/>
              <a:gd name="connsiteX0" fmla="*/ 0 w 9509505"/>
              <a:gd name="connsiteY0" fmla="*/ 0 h 182946"/>
              <a:gd name="connsiteX1" fmla="*/ 9509505 w 9509505"/>
              <a:gd name="connsiteY1" fmla="*/ 34 h 182946"/>
              <a:gd name="connsiteX2" fmla="*/ 6837043 w 9509505"/>
              <a:gd name="connsiteY2" fmla="*/ 182946 h 182946"/>
              <a:gd name="connsiteX3" fmla="*/ 0 w 9509505"/>
              <a:gd name="connsiteY3" fmla="*/ 182880 h 182946"/>
              <a:gd name="connsiteX4" fmla="*/ 0 w 9509505"/>
              <a:gd name="connsiteY4" fmla="*/ 0 h 182946"/>
              <a:gd name="connsiteX0" fmla="*/ 0 w 10261036"/>
              <a:gd name="connsiteY0" fmla="*/ 225 h 182912"/>
              <a:gd name="connsiteX1" fmla="*/ 10261036 w 10261036"/>
              <a:gd name="connsiteY1" fmla="*/ 0 h 182912"/>
              <a:gd name="connsiteX2" fmla="*/ 7588574 w 10261036"/>
              <a:gd name="connsiteY2" fmla="*/ 182912 h 182912"/>
              <a:gd name="connsiteX3" fmla="*/ 751531 w 10261036"/>
              <a:gd name="connsiteY3" fmla="*/ 182846 h 182912"/>
              <a:gd name="connsiteX4" fmla="*/ 0 w 10261036"/>
              <a:gd name="connsiteY4" fmla="*/ 225 h 182912"/>
              <a:gd name="connsiteX0" fmla="*/ 0 w 10261036"/>
              <a:gd name="connsiteY0" fmla="*/ 225 h 182912"/>
              <a:gd name="connsiteX1" fmla="*/ 10261036 w 10261036"/>
              <a:gd name="connsiteY1" fmla="*/ 0 h 182912"/>
              <a:gd name="connsiteX2" fmla="*/ 7588574 w 10261036"/>
              <a:gd name="connsiteY2" fmla="*/ 182912 h 182912"/>
              <a:gd name="connsiteX3" fmla="*/ 91094 w 10261036"/>
              <a:gd name="connsiteY3" fmla="*/ 177411 h 182912"/>
              <a:gd name="connsiteX4" fmla="*/ 0 w 10261036"/>
              <a:gd name="connsiteY4" fmla="*/ 225 h 182912"/>
              <a:gd name="connsiteX0" fmla="*/ 7591 w 10268627"/>
              <a:gd name="connsiteY0" fmla="*/ 225 h 183105"/>
              <a:gd name="connsiteX1" fmla="*/ 10268627 w 10268627"/>
              <a:gd name="connsiteY1" fmla="*/ 0 h 183105"/>
              <a:gd name="connsiteX2" fmla="*/ 7596165 w 10268627"/>
              <a:gd name="connsiteY2" fmla="*/ 182912 h 183105"/>
              <a:gd name="connsiteX3" fmla="*/ 0 w 10268627"/>
              <a:gd name="connsiteY3" fmla="*/ 183105 h 183105"/>
              <a:gd name="connsiteX4" fmla="*/ 7591 w 10268627"/>
              <a:gd name="connsiteY4" fmla="*/ 225 h 183105"/>
              <a:gd name="connsiteX0" fmla="*/ 630072 w 10268627"/>
              <a:gd name="connsiteY0" fmla="*/ 15494 h 183105"/>
              <a:gd name="connsiteX1" fmla="*/ 10268627 w 10268627"/>
              <a:gd name="connsiteY1" fmla="*/ 0 h 183105"/>
              <a:gd name="connsiteX2" fmla="*/ 7596165 w 10268627"/>
              <a:gd name="connsiteY2" fmla="*/ 182912 h 183105"/>
              <a:gd name="connsiteX3" fmla="*/ 0 w 10268627"/>
              <a:gd name="connsiteY3" fmla="*/ 183105 h 183105"/>
              <a:gd name="connsiteX4" fmla="*/ 630072 w 10268627"/>
              <a:gd name="connsiteY4" fmla="*/ 15494 h 183105"/>
              <a:gd name="connsiteX0" fmla="*/ 0 w 10268627"/>
              <a:gd name="connsiteY0" fmla="*/ 0 h 183139"/>
              <a:gd name="connsiteX1" fmla="*/ 10268627 w 10268627"/>
              <a:gd name="connsiteY1" fmla="*/ 34 h 183139"/>
              <a:gd name="connsiteX2" fmla="*/ 7596165 w 10268627"/>
              <a:gd name="connsiteY2" fmla="*/ 182946 h 183139"/>
              <a:gd name="connsiteX3" fmla="*/ 0 w 10268627"/>
              <a:gd name="connsiteY3" fmla="*/ 183139 h 183139"/>
              <a:gd name="connsiteX4" fmla="*/ 0 w 10268627"/>
              <a:gd name="connsiteY4" fmla="*/ 0 h 183139"/>
              <a:gd name="connsiteX0" fmla="*/ 0 w 10292666"/>
              <a:gd name="connsiteY0" fmla="*/ 0 h 183139"/>
              <a:gd name="connsiteX1" fmla="*/ 10292666 w 10292666"/>
              <a:gd name="connsiteY1" fmla="*/ 34 h 183139"/>
              <a:gd name="connsiteX2" fmla="*/ 7596165 w 10292666"/>
              <a:gd name="connsiteY2" fmla="*/ 182946 h 183139"/>
              <a:gd name="connsiteX3" fmla="*/ 0 w 10292666"/>
              <a:gd name="connsiteY3" fmla="*/ 183139 h 183139"/>
              <a:gd name="connsiteX4" fmla="*/ 0 w 10292666"/>
              <a:gd name="connsiteY4" fmla="*/ 0 h 183139"/>
              <a:gd name="connsiteX0" fmla="*/ 0 w 10292666"/>
              <a:gd name="connsiteY0" fmla="*/ 0 h 183139"/>
              <a:gd name="connsiteX1" fmla="*/ 10292666 w 10292666"/>
              <a:gd name="connsiteY1" fmla="*/ 34 h 183139"/>
              <a:gd name="connsiteX2" fmla="*/ 7590396 w 10292666"/>
              <a:gd name="connsiteY2" fmla="*/ 182848 h 183139"/>
              <a:gd name="connsiteX3" fmla="*/ 0 w 10292666"/>
              <a:gd name="connsiteY3" fmla="*/ 183139 h 183139"/>
              <a:gd name="connsiteX4" fmla="*/ 0 w 10292666"/>
              <a:gd name="connsiteY4" fmla="*/ 0 h 18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2666" h="183139">
                <a:moveTo>
                  <a:pt x="0" y="0"/>
                </a:moveTo>
                <a:lnTo>
                  <a:pt x="10292666" y="34"/>
                </a:lnTo>
                <a:lnTo>
                  <a:pt x="7590396" y="182848"/>
                </a:lnTo>
                <a:lnTo>
                  <a:pt x="0" y="183139"/>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C4343-C115-504A-8D4F-0B17318D4A48}" type="slidenum">
              <a:rPr lang="en-US" smtClean="0"/>
              <a:t>‹#›</a:t>
            </a:fld>
            <a:endParaRPr lang="en-US" dirty="0"/>
          </a:p>
        </p:txBody>
      </p:sp>
      <p:sp>
        <p:nvSpPr>
          <p:cNvPr id="8" name="Title 1"/>
          <p:cNvSpPr>
            <a:spLocks noGrp="1"/>
          </p:cNvSpPr>
          <p:nvPr>
            <p:ph type="ctrTitle" hasCustomPrompt="1"/>
          </p:nvPr>
        </p:nvSpPr>
        <p:spPr>
          <a:xfrm>
            <a:off x="265175" y="1820863"/>
            <a:ext cx="9192300" cy="1096062"/>
          </a:xfrm>
        </p:spPr>
        <p:txBody>
          <a:bodyPr anchor="ctr">
            <a:normAutofit/>
          </a:bodyPr>
          <a:lstStyle>
            <a:lvl1pPr>
              <a:defRPr sz="3600">
                <a:solidFill>
                  <a:schemeClr val="bg1"/>
                </a:solidFill>
              </a:defRPr>
            </a:lvl1pPr>
          </a:lstStyle>
          <a:p>
            <a:r>
              <a:rPr lang="en-US" dirty="0"/>
              <a:t>Section Header</a:t>
            </a:r>
          </a:p>
        </p:txBody>
      </p:sp>
      <p:sp>
        <p:nvSpPr>
          <p:cNvPr id="9" name="Subtitle 2"/>
          <p:cNvSpPr>
            <a:spLocks noGrp="1"/>
          </p:cNvSpPr>
          <p:nvPr>
            <p:ph type="subTitle" idx="1" hasCustomPrompt="1"/>
          </p:nvPr>
        </p:nvSpPr>
        <p:spPr>
          <a:xfrm>
            <a:off x="265175" y="2923519"/>
            <a:ext cx="8744077" cy="847633"/>
          </a:xfrm>
        </p:spPr>
        <p:txBody>
          <a:bodyPr>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Section Header Sub-Title</a:t>
            </a:r>
          </a:p>
        </p:txBody>
      </p:sp>
      <p:sp>
        <p:nvSpPr>
          <p:cNvPr id="13" name="Rectangle 3"/>
          <p:cNvSpPr/>
          <p:nvPr userDrawn="1"/>
        </p:nvSpPr>
        <p:spPr>
          <a:xfrm flipH="1">
            <a:off x="8286891" y="-7526"/>
            <a:ext cx="3910289" cy="5909088"/>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19726974"/>
              <a:gd name="connsiteY0" fmla="*/ 20 h 183143"/>
              <a:gd name="connsiteX1" fmla="*/ 10029986 w 119726974"/>
              <a:gd name="connsiteY1" fmla="*/ 0 h 183143"/>
              <a:gd name="connsiteX2" fmla="*/ 119726974 w 119726974"/>
              <a:gd name="connsiteY2" fmla="*/ 183143 h 183143"/>
              <a:gd name="connsiteX3" fmla="*/ 0 w 119726974"/>
              <a:gd name="connsiteY3" fmla="*/ 182900 h 183143"/>
              <a:gd name="connsiteX4" fmla="*/ 0 w 119726974"/>
              <a:gd name="connsiteY4" fmla="*/ 20 h 183143"/>
              <a:gd name="connsiteX0" fmla="*/ 0 w 119726974"/>
              <a:gd name="connsiteY0" fmla="*/ 118 h 183241"/>
              <a:gd name="connsiteX1" fmla="*/ 26380906 w 119726974"/>
              <a:gd name="connsiteY1" fmla="*/ 0 h 183241"/>
              <a:gd name="connsiteX2" fmla="*/ 119726974 w 119726974"/>
              <a:gd name="connsiteY2" fmla="*/ 183241 h 183241"/>
              <a:gd name="connsiteX3" fmla="*/ 0 w 119726974"/>
              <a:gd name="connsiteY3" fmla="*/ 182998 h 183241"/>
              <a:gd name="connsiteX4" fmla="*/ 0 w 119726974"/>
              <a:gd name="connsiteY4" fmla="*/ 118 h 183241"/>
              <a:gd name="connsiteX0" fmla="*/ 0 w 119243219"/>
              <a:gd name="connsiteY0" fmla="*/ 118 h 182998"/>
              <a:gd name="connsiteX1" fmla="*/ 26380906 w 119243219"/>
              <a:gd name="connsiteY1" fmla="*/ 0 h 182998"/>
              <a:gd name="connsiteX2" fmla="*/ 119243219 w 119243219"/>
              <a:gd name="connsiteY2" fmla="*/ 182356 h 182998"/>
              <a:gd name="connsiteX3" fmla="*/ 0 w 119243219"/>
              <a:gd name="connsiteY3" fmla="*/ 182998 h 182998"/>
              <a:gd name="connsiteX4" fmla="*/ 0 w 119243219"/>
              <a:gd name="connsiteY4" fmla="*/ 118 h 182998"/>
              <a:gd name="connsiteX0" fmla="*/ 0 w 118952966"/>
              <a:gd name="connsiteY0" fmla="*/ 118 h 182998"/>
              <a:gd name="connsiteX1" fmla="*/ 26380906 w 118952966"/>
              <a:gd name="connsiteY1" fmla="*/ 0 h 182998"/>
              <a:gd name="connsiteX2" fmla="*/ 118952966 w 118952966"/>
              <a:gd name="connsiteY2" fmla="*/ 180881 h 182998"/>
              <a:gd name="connsiteX3" fmla="*/ 0 w 118952966"/>
              <a:gd name="connsiteY3" fmla="*/ 182998 h 182998"/>
              <a:gd name="connsiteX4" fmla="*/ 0 w 118952966"/>
              <a:gd name="connsiteY4" fmla="*/ 118 h 182998"/>
              <a:gd name="connsiteX0" fmla="*/ 0 w 119436721"/>
              <a:gd name="connsiteY0" fmla="*/ 118 h 183044"/>
              <a:gd name="connsiteX1" fmla="*/ 26380906 w 119436721"/>
              <a:gd name="connsiteY1" fmla="*/ 0 h 183044"/>
              <a:gd name="connsiteX2" fmla="*/ 119436721 w 119436721"/>
              <a:gd name="connsiteY2" fmla="*/ 183044 h 183044"/>
              <a:gd name="connsiteX3" fmla="*/ 0 w 119436721"/>
              <a:gd name="connsiteY3" fmla="*/ 182998 h 183044"/>
              <a:gd name="connsiteX4" fmla="*/ 0 w 119436721"/>
              <a:gd name="connsiteY4" fmla="*/ 118 h 183044"/>
              <a:gd name="connsiteX0" fmla="*/ 0 w 119436721"/>
              <a:gd name="connsiteY0" fmla="*/ 0 h 182926"/>
              <a:gd name="connsiteX1" fmla="*/ 40647838 w 119436721"/>
              <a:gd name="connsiteY1" fmla="*/ 899 h 182926"/>
              <a:gd name="connsiteX2" fmla="*/ 119436721 w 119436721"/>
              <a:gd name="connsiteY2" fmla="*/ 182926 h 182926"/>
              <a:gd name="connsiteX3" fmla="*/ 0 w 119436721"/>
              <a:gd name="connsiteY3" fmla="*/ 182880 h 182926"/>
              <a:gd name="connsiteX4" fmla="*/ 0 w 119436721"/>
              <a:gd name="connsiteY4" fmla="*/ 0 h 182926"/>
              <a:gd name="connsiteX0" fmla="*/ 0 w 92654956"/>
              <a:gd name="connsiteY0" fmla="*/ 0 h 182880"/>
              <a:gd name="connsiteX1" fmla="*/ 40647838 w 92654956"/>
              <a:gd name="connsiteY1" fmla="*/ 899 h 182880"/>
              <a:gd name="connsiteX2" fmla="*/ 92654956 w 92654956"/>
              <a:gd name="connsiteY2" fmla="*/ 182587 h 182880"/>
              <a:gd name="connsiteX3" fmla="*/ 0 w 92654956"/>
              <a:gd name="connsiteY3" fmla="*/ 182880 h 182880"/>
              <a:gd name="connsiteX4" fmla="*/ 0 w 92654956"/>
              <a:gd name="connsiteY4" fmla="*/ 0 h 182880"/>
              <a:gd name="connsiteX0" fmla="*/ 0 w 91153180"/>
              <a:gd name="connsiteY0" fmla="*/ 0 h 182880"/>
              <a:gd name="connsiteX1" fmla="*/ 40647838 w 91153180"/>
              <a:gd name="connsiteY1" fmla="*/ 899 h 182880"/>
              <a:gd name="connsiteX2" fmla="*/ 91153180 w 91153180"/>
              <a:gd name="connsiteY2" fmla="*/ 176144 h 182880"/>
              <a:gd name="connsiteX3" fmla="*/ 0 w 91153180"/>
              <a:gd name="connsiteY3" fmla="*/ 182880 h 182880"/>
              <a:gd name="connsiteX4" fmla="*/ 0 w 91153180"/>
              <a:gd name="connsiteY4" fmla="*/ 0 h 182880"/>
              <a:gd name="connsiteX0" fmla="*/ 0 w 107672788"/>
              <a:gd name="connsiteY0" fmla="*/ 0 h 183265"/>
              <a:gd name="connsiteX1" fmla="*/ 40647838 w 107672788"/>
              <a:gd name="connsiteY1" fmla="*/ 899 h 183265"/>
              <a:gd name="connsiteX2" fmla="*/ 107672788 w 107672788"/>
              <a:gd name="connsiteY2" fmla="*/ 183265 h 183265"/>
              <a:gd name="connsiteX3" fmla="*/ 0 w 107672788"/>
              <a:gd name="connsiteY3" fmla="*/ 182880 h 183265"/>
              <a:gd name="connsiteX4" fmla="*/ 0 w 107672788"/>
              <a:gd name="connsiteY4" fmla="*/ 0 h 183265"/>
              <a:gd name="connsiteX0" fmla="*/ 0 w 102166580"/>
              <a:gd name="connsiteY0" fmla="*/ 0 h 182880"/>
              <a:gd name="connsiteX1" fmla="*/ 40647838 w 102166580"/>
              <a:gd name="connsiteY1" fmla="*/ 899 h 182880"/>
              <a:gd name="connsiteX2" fmla="*/ 102166580 w 102166580"/>
              <a:gd name="connsiteY2" fmla="*/ 179535 h 182880"/>
              <a:gd name="connsiteX3" fmla="*/ 0 w 102166580"/>
              <a:gd name="connsiteY3" fmla="*/ 182880 h 182880"/>
              <a:gd name="connsiteX4" fmla="*/ 0 w 102166580"/>
              <a:gd name="connsiteY4" fmla="*/ 0 h 182880"/>
              <a:gd name="connsiteX0" fmla="*/ 0 w 107047096"/>
              <a:gd name="connsiteY0" fmla="*/ 0 h 182926"/>
              <a:gd name="connsiteX1" fmla="*/ 40647838 w 107047096"/>
              <a:gd name="connsiteY1" fmla="*/ 899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0 h 182926"/>
              <a:gd name="connsiteX1" fmla="*/ 39994599 w 107047096"/>
              <a:gd name="connsiteY1" fmla="*/ 211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461 h 183387"/>
              <a:gd name="connsiteX1" fmla="*/ 36355181 w 107047096"/>
              <a:gd name="connsiteY1" fmla="*/ 0 h 183387"/>
              <a:gd name="connsiteX2" fmla="*/ 107047096 w 107047096"/>
              <a:gd name="connsiteY2" fmla="*/ 183387 h 183387"/>
              <a:gd name="connsiteX3" fmla="*/ 0 w 107047096"/>
              <a:gd name="connsiteY3" fmla="*/ 183341 h 183387"/>
              <a:gd name="connsiteX4" fmla="*/ 0 w 107047096"/>
              <a:gd name="connsiteY4" fmla="*/ 461 h 183387"/>
              <a:gd name="connsiteX0" fmla="*/ 0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0 w 107047096"/>
              <a:gd name="connsiteY4" fmla="*/ 125 h 183051"/>
              <a:gd name="connsiteX0" fmla="*/ 35334710 w 107047096"/>
              <a:gd name="connsiteY0" fmla="*/ 16171 h 183051"/>
              <a:gd name="connsiteX1" fmla="*/ 39746471 w 107047096"/>
              <a:gd name="connsiteY1" fmla="*/ 0 h 183051"/>
              <a:gd name="connsiteX2" fmla="*/ 107047096 w 107047096"/>
              <a:gd name="connsiteY2" fmla="*/ 183051 h 183051"/>
              <a:gd name="connsiteX3" fmla="*/ 0 w 107047096"/>
              <a:gd name="connsiteY3" fmla="*/ 183005 h 183051"/>
              <a:gd name="connsiteX4" fmla="*/ 35334710 w 107047096"/>
              <a:gd name="connsiteY4" fmla="*/ 16171 h 183051"/>
              <a:gd name="connsiteX0" fmla="*/ 18526854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18526854 w 107047096"/>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19290829 w 88520242"/>
              <a:gd name="connsiteY3" fmla="*/ 175759 h 183051"/>
              <a:gd name="connsiteX4" fmla="*/ 0 w 88520242"/>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8520242"/>
              <a:gd name="connsiteY0" fmla="*/ 125 h 183051"/>
              <a:gd name="connsiteX1" fmla="*/ 20493773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9246086"/>
              <a:gd name="connsiteY0" fmla="*/ 125 h 183215"/>
              <a:gd name="connsiteX1" fmla="*/ 20493773 w 89246086"/>
              <a:gd name="connsiteY1" fmla="*/ 0 h 183215"/>
              <a:gd name="connsiteX2" fmla="*/ 89246086 w 89246086"/>
              <a:gd name="connsiteY2" fmla="*/ 183215 h 183215"/>
              <a:gd name="connsiteX3" fmla="*/ 0 w 89246086"/>
              <a:gd name="connsiteY3" fmla="*/ 183005 h 183215"/>
              <a:gd name="connsiteX4" fmla="*/ 0 w 89246086"/>
              <a:gd name="connsiteY4" fmla="*/ 125 h 183215"/>
              <a:gd name="connsiteX0" fmla="*/ 0 w 86415382"/>
              <a:gd name="connsiteY0" fmla="*/ 125 h 183005"/>
              <a:gd name="connsiteX1" fmla="*/ 20493773 w 86415382"/>
              <a:gd name="connsiteY1" fmla="*/ 0 h 183005"/>
              <a:gd name="connsiteX2" fmla="*/ 86415382 w 86415382"/>
              <a:gd name="connsiteY2" fmla="*/ 181642 h 183005"/>
              <a:gd name="connsiteX3" fmla="*/ 0 w 86415382"/>
              <a:gd name="connsiteY3" fmla="*/ 183005 h 183005"/>
              <a:gd name="connsiteX4" fmla="*/ 0 w 86415382"/>
              <a:gd name="connsiteY4" fmla="*/ 125 h 183005"/>
              <a:gd name="connsiteX0" fmla="*/ 0 w 89391251"/>
              <a:gd name="connsiteY0" fmla="*/ 125 h 183117"/>
              <a:gd name="connsiteX1" fmla="*/ 20493773 w 89391251"/>
              <a:gd name="connsiteY1" fmla="*/ 0 h 183117"/>
              <a:gd name="connsiteX2" fmla="*/ 89391251 w 89391251"/>
              <a:gd name="connsiteY2" fmla="*/ 183117 h 183117"/>
              <a:gd name="connsiteX3" fmla="*/ 0 w 89391251"/>
              <a:gd name="connsiteY3" fmla="*/ 183005 h 183117"/>
              <a:gd name="connsiteX4" fmla="*/ 0 w 89391251"/>
              <a:gd name="connsiteY4" fmla="*/ 125 h 183117"/>
              <a:gd name="connsiteX0" fmla="*/ 0 w 87867026"/>
              <a:gd name="connsiteY0" fmla="*/ 125 h 183005"/>
              <a:gd name="connsiteX1" fmla="*/ 20493773 w 87867026"/>
              <a:gd name="connsiteY1" fmla="*/ 0 h 183005"/>
              <a:gd name="connsiteX2" fmla="*/ 87867026 w 87867026"/>
              <a:gd name="connsiteY2" fmla="*/ 182232 h 183005"/>
              <a:gd name="connsiteX3" fmla="*/ 0 w 87867026"/>
              <a:gd name="connsiteY3" fmla="*/ 183005 h 183005"/>
              <a:gd name="connsiteX4" fmla="*/ 0 w 87867026"/>
              <a:gd name="connsiteY4" fmla="*/ 125 h 183005"/>
              <a:gd name="connsiteX0" fmla="*/ 0 w 89391251"/>
              <a:gd name="connsiteY0" fmla="*/ 125 h 183019"/>
              <a:gd name="connsiteX1" fmla="*/ 20493773 w 89391251"/>
              <a:gd name="connsiteY1" fmla="*/ 0 h 183019"/>
              <a:gd name="connsiteX2" fmla="*/ 89391251 w 89391251"/>
              <a:gd name="connsiteY2" fmla="*/ 183019 h 183019"/>
              <a:gd name="connsiteX3" fmla="*/ 0 w 89391251"/>
              <a:gd name="connsiteY3" fmla="*/ 183005 h 183019"/>
              <a:gd name="connsiteX4" fmla="*/ 0 w 89391251"/>
              <a:gd name="connsiteY4" fmla="*/ 125 h 183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91251" h="183019">
                <a:moveTo>
                  <a:pt x="0" y="125"/>
                </a:moveTo>
                <a:lnTo>
                  <a:pt x="20493773" y="0"/>
                </a:lnTo>
                <a:lnTo>
                  <a:pt x="89391251" y="183019"/>
                </a:lnTo>
                <a:lnTo>
                  <a:pt x="0" y="183005"/>
                </a:lnTo>
                <a:lnTo>
                  <a:pt x="0" y="125"/>
                </a:lnTo>
                <a:close/>
              </a:path>
            </a:pathLst>
          </a:cu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3408590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4010039" cy="1162050"/>
          </a:xfrm>
        </p:spPr>
        <p:txBody>
          <a:bodyPr anchor="t" anchorCtr="0">
            <a:normAutofit/>
          </a:bodyPr>
          <a:lstStyle>
            <a:lvl1pPr algn="l">
              <a:defRPr sz="1999" b="1"/>
            </a:lvl1pPr>
          </a:lstStyle>
          <a:p>
            <a:r>
              <a:rPr lang="en-US"/>
              <a:t>Click to edit Master title style</a:t>
            </a:r>
            <a:endParaRPr lang="en-US" dirty="0"/>
          </a:p>
        </p:txBody>
      </p:sp>
      <p:sp>
        <p:nvSpPr>
          <p:cNvPr id="4" name="Text Placeholder 3"/>
          <p:cNvSpPr>
            <a:spLocks noGrp="1"/>
          </p:cNvSpPr>
          <p:nvPr>
            <p:ph type="body" sz="half" idx="2"/>
          </p:nvPr>
        </p:nvSpPr>
        <p:spPr>
          <a:xfrm>
            <a:off x="312802" y="1530351"/>
            <a:ext cx="4010039" cy="4467226"/>
          </a:xfrm>
        </p:spPr>
        <p:txBody>
          <a:bodyPr>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496545" y="323850"/>
            <a:ext cx="7482730"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6353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02" y="5274399"/>
            <a:ext cx="11667744" cy="723183"/>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9" name="Content Placeholder 2"/>
          <p:cNvSpPr>
            <a:spLocks noGrp="1"/>
          </p:cNvSpPr>
          <p:nvPr>
            <p:ph idx="1"/>
          </p:nvPr>
        </p:nvSpPr>
        <p:spPr>
          <a:xfrm>
            <a:off x="312801" y="1274833"/>
            <a:ext cx="11667744"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01"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976405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5749" y="0"/>
            <a:ext cx="8913077"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0512"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1911" y="3724277"/>
            <a:ext cx="1596913"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dirty="0"/>
          </a:p>
        </p:txBody>
      </p:sp>
      <p:sp>
        <p:nvSpPr>
          <p:cNvPr id="2" name="Title 1"/>
          <p:cNvSpPr>
            <a:spLocks noGrp="1"/>
          </p:cNvSpPr>
          <p:nvPr>
            <p:ph type="ctrTitle"/>
          </p:nvPr>
        </p:nvSpPr>
        <p:spPr bwMode="white">
          <a:xfrm>
            <a:off x="617522" y="609601"/>
            <a:ext cx="4399646" cy="1382060"/>
          </a:xfrm>
        </p:spPr>
        <p:txBody>
          <a:bodyPr anchor="b">
            <a:normAutofit/>
          </a:bodyPr>
          <a:lstStyle>
            <a:lvl1pPr>
              <a:lnSpc>
                <a:spcPct val="90000"/>
              </a:lnSpc>
              <a:defRPr sz="3999">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522" y="2059398"/>
            <a:ext cx="4399646" cy="640767"/>
          </a:xfrm>
        </p:spPr>
        <p:txBody>
          <a:bodyPr>
            <a:normAutofit/>
          </a:bodyPr>
          <a:lstStyle>
            <a:lvl1pPr marL="0" indent="0" algn="l">
              <a:buNone/>
              <a:defRPr sz="1998">
                <a:solidFill>
                  <a:schemeClr val="bg1"/>
                </a:solidFill>
              </a:defRPr>
            </a:lvl1pPr>
            <a:lvl2pPr marL="456926" indent="0" algn="ctr">
              <a:buNone/>
              <a:defRPr>
                <a:solidFill>
                  <a:schemeClr val="tx1">
                    <a:tint val="75000"/>
                  </a:schemeClr>
                </a:solidFill>
              </a:defRPr>
            </a:lvl2pPr>
            <a:lvl3pPr marL="913852" indent="0" algn="ctr">
              <a:buNone/>
              <a:defRPr>
                <a:solidFill>
                  <a:schemeClr val="tx1">
                    <a:tint val="75000"/>
                  </a:schemeClr>
                </a:solidFill>
              </a:defRPr>
            </a:lvl3pPr>
            <a:lvl4pPr marL="1370778" indent="0" algn="ctr">
              <a:buNone/>
              <a:defRPr>
                <a:solidFill>
                  <a:schemeClr val="tx1">
                    <a:tint val="75000"/>
                  </a:schemeClr>
                </a:solidFill>
              </a:defRPr>
            </a:lvl4pPr>
            <a:lvl5pPr marL="1827703" indent="0" algn="ctr">
              <a:buNone/>
              <a:defRPr>
                <a:solidFill>
                  <a:schemeClr val="tx1">
                    <a:tint val="75000"/>
                  </a:schemeClr>
                </a:solidFill>
              </a:defRPr>
            </a:lvl5pPr>
            <a:lvl6pPr marL="2284628" indent="0" algn="ctr">
              <a:buNone/>
              <a:defRPr>
                <a:solidFill>
                  <a:schemeClr val="tx1">
                    <a:tint val="75000"/>
                  </a:schemeClr>
                </a:solidFill>
              </a:defRPr>
            </a:lvl6pPr>
            <a:lvl7pPr marL="2741554" indent="0" algn="ctr">
              <a:buNone/>
              <a:defRPr>
                <a:solidFill>
                  <a:schemeClr val="tx1">
                    <a:tint val="75000"/>
                  </a:schemeClr>
                </a:solidFill>
              </a:defRPr>
            </a:lvl7pPr>
            <a:lvl8pPr marL="3198480" indent="0" algn="ctr">
              <a:buNone/>
              <a:defRPr>
                <a:solidFill>
                  <a:schemeClr val="tx1">
                    <a:tint val="75000"/>
                  </a:schemeClr>
                </a:solidFill>
              </a:defRPr>
            </a:lvl8pPr>
            <a:lvl9pPr marL="3655406"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748" y="6171893"/>
            <a:ext cx="646903" cy="501631"/>
          </a:xfrm>
          <a:prstGeom prst="rect">
            <a:avLst/>
          </a:prstGeom>
        </p:spPr>
      </p:pic>
    </p:spTree>
    <p:extLst>
      <p:ext uri="{BB962C8B-B14F-4D97-AF65-F5344CB8AC3E}">
        <p14:creationId xmlns:p14="http://schemas.microsoft.com/office/powerpoint/2010/main" val="210389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p:txBody>
          <a:bodyPr/>
          <a:lstStyle>
            <a:lvl1pPr>
              <a:defRPr>
                <a:solidFill>
                  <a:srgbClr val="666666"/>
                </a:solidFill>
              </a:defRPr>
            </a:lvl1pPr>
            <a:lvl2pPr>
              <a:defRPr>
                <a:solidFill>
                  <a:srgbClr val="666666"/>
                </a:solidFill>
              </a:defRPr>
            </a:lvl2pPr>
            <a:lvl3pPr>
              <a:defRPr>
                <a:solidFill>
                  <a:srgbClr val="666666"/>
                </a:solidFill>
              </a:defRPr>
            </a:lvl3pPr>
            <a:lvl4pPr>
              <a:defRPr>
                <a:solidFill>
                  <a:srgbClr val="666666"/>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67580647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a:xfrm>
            <a:off x="2972444" y="5615175"/>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1" name="Rectangle 30"/>
          <p:cNvSpPr/>
          <p:nvPr userDrawn="1"/>
        </p:nvSpPr>
        <p:spPr>
          <a:xfrm>
            <a:off x="2972445" y="5258525"/>
            <a:ext cx="784626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6" name="Straight Connector 15"/>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0"/>
          <p:cNvSpPr>
            <a:spLocks noGrp="1"/>
          </p:cNvSpPr>
          <p:nvPr>
            <p:ph type="body" sz="quarter" idx="17"/>
          </p:nvPr>
        </p:nvSpPr>
        <p:spPr>
          <a:xfrm>
            <a:off x="4008449"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1" name="Text Placeholder 10"/>
          <p:cNvSpPr>
            <a:spLocks noGrp="1"/>
          </p:cNvSpPr>
          <p:nvPr>
            <p:ph type="body" sz="quarter" idx="19"/>
          </p:nvPr>
        </p:nvSpPr>
        <p:spPr>
          <a:xfrm>
            <a:off x="4008449"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3" name="Text Placeholder 10"/>
          <p:cNvSpPr>
            <a:spLocks noGrp="1"/>
          </p:cNvSpPr>
          <p:nvPr>
            <p:ph type="body" sz="quarter" idx="20"/>
          </p:nvPr>
        </p:nvSpPr>
        <p:spPr>
          <a:xfrm>
            <a:off x="7865194"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4" name="Text Placeholder 10"/>
          <p:cNvSpPr>
            <a:spLocks noGrp="1"/>
          </p:cNvSpPr>
          <p:nvPr>
            <p:ph type="body" sz="quarter" idx="21"/>
          </p:nvPr>
        </p:nvSpPr>
        <p:spPr>
          <a:xfrm>
            <a:off x="7865194"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5" name="TextBox 24"/>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26" name="TextBox 25"/>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27"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8"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2" name="Rectangle 21"/>
          <p:cNvSpPr/>
          <p:nvPr userDrawn="1"/>
        </p:nvSpPr>
        <p:spPr>
          <a:xfrm>
            <a:off x="2972444" y="5227717"/>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3" name="Text Placeholder 10"/>
          <p:cNvSpPr>
            <a:spLocks noGrp="1"/>
          </p:cNvSpPr>
          <p:nvPr>
            <p:ph type="body" sz="quarter" idx="19"/>
          </p:nvPr>
        </p:nvSpPr>
        <p:spPr>
          <a:xfrm>
            <a:off x="4008449"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5" name="Text Placeholder 10"/>
          <p:cNvSpPr>
            <a:spLocks noGrp="1"/>
          </p:cNvSpPr>
          <p:nvPr>
            <p:ph type="body" sz="quarter" idx="21"/>
          </p:nvPr>
        </p:nvSpPr>
        <p:spPr>
          <a:xfrm>
            <a:off x="7865194"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cxnSp>
        <p:nvCxnSpPr>
          <p:cNvPr id="38" name="Straight Connector 37"/>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9"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0"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1" name="TextBox 40"/>
          <p:cNvSpPr txBox="1"/>
          <p:nvPr userDrawn="1"/>
        </p:nvSpPr>
        <p:spPr>
          <a:xfrm>
            <a:off x="2828028" y="5276256"/>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48445" y="1849120"/>
            <a:ext cx="2408554" cy="3204229"/>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896043"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4844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0" name="Picture Placeholder 5"/>
          <p:cNvSpPr>
            <a:spLocks noGrp="1"/>
          </p:cNvSpPr>
          <p:nvPr>
            <p:ph type="pic" sz="quarter" idx="20"/>
          </p:nvPr>
        </p:nvSpPr>
        <p:spPr>
          <a:xfrm>
            <a:off x="6756084" y="1849120"/>
            <a:ext cx="2408554" cy="3204229"/>
          </a:xfrm>
          <a:solidFill>
            <a:schemeClr val="bg2">
              <a:lumMod val="75000"/>
            </a:schemeClr>
          </a:solidFill>
        </p:spPr>
        <p:txBody>
          <a:bodyPr/>
          <a:lstStyle/>
          <a:p>
            <a:endParaRPr lang="en-US" dirty="0"/>
          </a:p>
        </p:txBody>
      </p:sp>
      <p:sp>
        <p:nvSpPr>
          <p:cNvPr id="22" name="Text Placeholder 10"/>
          <p:cNvSpPr>
            <a:spLocks noGrp="1"/>
          </p:cNvSpPr>
          <p:nvPr>
            <p:ph type="body" sz="quarter" idx="21"/>
          </p:nvPr>
        </p:nvSpPr>
        <p:spPr>
          <a:xfrm>
            <a:off x="6598601" y="1284790"/>
            <a:ext cx="27235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27" name="Straight Connector 26"/>
          <p:cNvCxnSpPr/>
          <p:nvPr userDrawn="1"/>
        </p:nvCxnSpPr>
        <p:spPr>
          <a:xfrm>
            <a:off x="6756084"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0" name="Picture Placeholder 5"/>
          <p:cNvSpPr>
            <a:spLocks noGrp="1"/>
          </p:cNvSpPr>
          <p:nvPr>
            <p:ph type="pic" sz="quarter" idx="24"/>
          </p:nvPr>
        </p:nvSpPr>
        <p:spPr>
          <a:xfrm>
            <a:off x="9453565" y="1849120"/>
            <a:ext cx="2408554" cy="3204229"/>
          </a:xfrm>
          <a:solidFill>
            <a:schemeClr val="bg2">
              <a:lumMod val="75000"/>
            </a:schemeClr>
          </a:solidFill>
        </p:spPr>
        <p:txBody>
          <a:bodyPr/>
          <a:lstStyle/>
          <a:p>
            <a:endParaRPr lang="en-US" dirty="0"/>
          </a:p>
        </p:txBody>
      </p:sp>
      <p:sp>
        <p:nvSpPr>
          <p:cNvPr id="31" name="Text Placeholder 10"/>
          <p:cNvSpPr>
            <a:spLocks noGrp="1"/>
          </p:cNvSpPr>
          <p:nvPr>
            <p:ph type="body" sz="quarter" idx="25"/>
          </p:nvPr>
        </p:nvSpPr>
        <p:spPr>
          <a:xfrm>
            <a:off x="9270683" y="1284790"/>
            <a:ext cx="277431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32" name="Straight Connector 31"/>
          <p:cNvCxnSpPr/>
          <p:nvPr userDrawn="1"/>
        </p:nvCxnSpPr>
        <p:spPr>
          <a:xfrm>
            <a:off x="945356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96043"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Text Placeholder 10"/>
          <p:cNvSpPr>
            <a:spLocks noGrp="1"/>
          </p:cNvSpPr>
          <p:nvPr>
            <p:ph type="body" sz="quarter" idx="29"/>
          </p:nvPr>
        </p:nvSpPr>
        <p:spPr>
          <a:xfrm>
            <a:off x="6598601" y="1538091"/>
            <a:ext cx="2723520"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Text Placeholder 10"/>
          <p:cNvSpPr>
            <a:spLocks noGrp="1"/>
          </p:cNvSpPr>
          <p:nvPr>
            <p:ph type="body" sz="quarter" idx="30"/>
          </p:nvPr>
        </p:nvSpPr>
        <p:spPr>
          <a:xfrm>
            <a:off x="9270683" y="1538091"/>
            <a:ext cx="277431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7" name="Rectangle 46"/>
          <p:cNvSpPr/>
          <p:nvPr userDrawn="1"/>
        </p:nvSpPr>
        <p:spPr>
          <a:xfrm>
            <a:off x="2972444" y="5615175"/>
            <a:ext cx="8889674"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8" name="Rectangle 47"/>
          <p:cNvSpPr/>
          <p:nvPr userDrawn="1"/>
        </p:nvSpPr>
        <p:spPr>
          <a:xfrm>
            <a:off x="2972445" y="5258525"/>
            <a:ext cx="8889674"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9" name="Text Placeholder 10"/>
          <p:cNvSpPr>
            <a:spLocks noGrp="1"/>
          </p:cNvSpPr>
          <p:nvPr>
            <p:ph type="body" sz="quarter" idx="17"/>
          </p:nvPr>
        </p:nvSpPr>
        <p:spPr>
          <a:xfrm>
            <a:off x="4008450" y="5309423"/>
            <a:ext cx="2448550" cy="202403"/>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0" name="Text Placeholder 10"/>
          <p:cNvSpPr>
            <a:spLocks noGrp="1"/>
          </p:cNvSpPr>
          <p:nvPr>
            <p:ph type="body" sz="quarter" idx="19"/>
          </p:nvPr>
        </p:nvSpPr>
        <p:spPr>
          <a:xfrm>
            <a:off x="4008450" y="5666073"/>
            <a:ext cx="2448550"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1" name="Text Placeholder 10"/>
          <p:cNvSpPr>
            <a:spLocks noGrp="1"/>
          </p:cNvSpPr>
          <p:nvPr>
            <p:ph type="body" sz="quarter" idx="31"/>
          </p:nvPr>
        </p:nvSpPr>
        <p:spPr>
          <a:xfrm>
            <a:off x="6756085" y="530514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2" name="Text Placeholder 10"/>
          <p:cNvSpPr>
            <a:spLocks noGrp="1"/>
          </p:cNvSpPr>
          <p:nvPr>
            <p:ph type="body" sz="quarter" idx="32"/>
          </p:nvPr>
        </p:nvSpPr>
        <p:spPr>
          <a:xfrm>
            <a:off x="6756085" y="566179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3" name="TextBox 52"/>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54" name="TextBox 53"/>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55" name="Text Placeholder 10"/>
          <p:cNvSpPr>
            <a:spLocks noGrp="1"/>
          </p:cNvSpPr>
          <p:nvPr>
            <p:ph type="body" sz="quarter" idx="33"/>
          </p:nvPr>
        </p:nvSpPr>
        <p:spPr>
          <a:xfrm>
            <a:off x="9423084" y="530514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Text Placeholder 10"/>
          <p:cNvSpPr>
            <a:spLocks noGrp="1"/>
          </p:cNvSpPr>
          <p:nvPr>
            <p:ph type="body" sz="quarter" idx="34"/>
          </p:nvPr>
        </p:nvSpPr>
        <p:spPr>
          <a:xfrm>
            <a:off x="9423084" y="566179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76" name="Rectangle 7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7" name="Rectangle 7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8" name="Text Placeholder 10"/>
          <p:cNvSpPr>
            <a:spLocks noGrp="1"/>
          </p:cNvSpPr>
          <p:nvPr>
            <p:ph type="body" sz="quarter" idx="17" hasCustomPrompt="1"/>
          </p:nvPr>
        </p:nvSpPr>
        <p:spPr>
          <a:xfrm>
            <a:off x="4008449" y="531370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79" name="Text Placeholder 10"/>
          <p:cNvSpPr>
            <a:spLocks noGrp="1"/>
          </p:cNvSpPr>
          <p:nvPr>
            <p:ph type="body" sz="quarter" idx="19" hasCustomPrompt="1"/>
          </p:nvPr>
        </p:nvSpPr>
        <p:spPr>
          <a:xfrm>
            <a:off x="4008449" y="56703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2" name="TextBox 81"/>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83" name="TextBox 82"/>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84" name="Text Placeholder 10"/>
          <p:cNvSpPr>
            <a:spLocks noGrp="1"/>
          </p:cNvSpPr>
          <p:nvPr>
            <p:ph type="body" sz="quarter" idx="44" hasCustomPrompt="1"/>
          </p:nvPr>
        </p:nvSpPr>
        <p:spPr>
          <a:xfrm>
            <a:off x="577292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5" name="Text Placeholder 10"/>
          <p:cNvSpPr>
            <a:spLocks noGrp="1"/>
          </p:cNvSpPr>
          <p:nvPr>
            <p:ph type="body" sz="quarter" idx="45" hasCustomPrompt="1"/>
          </p:nvPr>
        </p:nvSpPr>
        <p:spPr>
          <a:xfrm>
            <a:off x="577292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6" name="Text Placeholder 10"/>
          <p:cNvSpPr>
            <a:spLocks noGrp="1"/>
          </p:cNvSpPr>
          <p:nvPr>
            <p:ph type="body" sz="quarter" idx="46" hasCustomPrompt="1"/>
          </p:nvPr>
        </p:nvSpPr>
        <p:spPr>
          <a:xfrm>
            <a:off x="8029439"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7" name="Text Placeholder 10"/>
          <p:cNvSpPr>
            <a:spLocks noGrp="1"/>
          </p:cNvSpPr>
          <p:nvPr>
            <p:ph type="body" sz="quarter" idx="47" hasCustomPrompt="1"/>
          </p:nvPr>
        </p:nvSpPr>
        <p:spPr>
          <a:xfrm>
            <a:off x="8029439"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8" name="Text Placeholder 10"/>
          <p:cNvSpPr>
            <a:spLocks noGrp="1"/>
          </p:cNvSpPr>
          <p:nvPr>
            <p:ph type="body" sz="quarter" idx="48" hasCustomPrompt="1"/>
          </p:nvPr>
        </p:nvSpPr>
        <p:spPr>
          <a:xfrm>
            <a:off x="982439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9" name="Text Placeholder 10"/>
          <p:cNvSpPr>
            <a:spLocks noGrp="1"/>
          </p:cNvSpPr>
          <p:nvPr>
            <p:ph type="body" sz="quarter" idx="49" hasCustomPrompt="1"/>
          </p:nvPr>
        </p:nvSpPr>
        <p:spPr>
          <a:xfrm>
            <a:off x="982439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Text Placeholder 10"/>
          <p:cNvSpPr>
            <a:spLocks noGrp="1"/>
          </p:cNvSpPr>
          <p:nvPr>
            <p:ph type="body" sz="quarter" idx="19" hasCustomPrompt="1"/>
          </p:nvPr>
        </p:nvSpPr>
        <p:spPr>
          <a:xfrm>
            <a:off x="4008449" y="53147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38" name="TextBox 37"/>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39" name="Text Placeholder 10"/>
          <p:cNvSpPr>
            <a:spLocks noGrp="1"/>
          </p:cNvSpPr>
          <p:nvPr>
            <p:ph type="body" sz="quarter" idx="45" hasCustomPrompt="1"/>
          </p:nvPr>
        </p:nvSpPr>
        <p:spPr>
          <a:xfrm>
            <a:off x="577292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 Placeholder 10"/>
          <p:cNvSpPr>
            <a:spLocks noGrp="1"/>
          </p:cNvSpPr>
          <p:nvPr>
            <p:ph type="body" sz="quarter" idx="47" hasCustomPrompt="1"/>
          </p:nvPr>
        </p:nvSpPr>
        <p:spPr>
          <a:xfrm>
            <a:off x="8029439"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1" name="Text Placeholder 10"/>
          <p:cNvSpPr>
            <a:spLocks noGrp="1"/>
          </p:cNvSpPr>
          <p:nvPr>
            <p:ph type="body" sz="quarter" idx="49" hasCustomPrompt="1"/>
          </p:nvPr>
        </p:nvSpPr>
        <p:spPr>
          <a:xfrm>
            <a:off x="982439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5176" y="360951"/>
            <a:ext cx="11671300" cy="859536"/>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265176" y="1348023"/>
            <a:ext cx="11671300" cy="47091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Footer Placeholder 4"/>
          <p:cNvSpPr>
            <a:spLocks noGrp="1"/>
          </p:cNvSpPr>
          <p:nvPr>
            <p:ph type="ftr" sz="quarter" idx="3"/>
          </p:nvPr>
        </p:nvSpPr>
        <p:spPr>
          <a:xfrm>
            <a:off x="715987" y="6496406"/>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260350" y="6496406"/>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
        <p:nvSpPr>
          <p:cNvPr id="12" name="Rectangle 11"/>
          <p:cNvSpPr/>
          <p:nvPr userDrawn="1"/>
        </p:nvSpPr>
        <p:spPr>
          <a:xfrm>
            <a:off x="7778802" y="-3094"/>
            <a:ext cx="4410023" cy="17385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Rectangle 3"/>
          <p:cNvSpPr/>
          <p:nvPr userDrawn="1"/>
        </p:nvSpPr>
        <p:spPr>
          <a:xfrm>
            <a:off x="-1588" y="82"/>
            <a:ext cx="8020573" cy="17385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499228"/>
              <a:gd name="connsiteY0" fmla="*/ 3340 h 186220"/>
              <a:gd name="connsiteX1" fmla="*/ 8499228 w 8499228"/>
              <a:gd name="connsiteY1" fmla="*/ 0 h 186220"/>
              <a:gd name="connsiteX2" fmla="*/ 8307782 w 8499228"/>
              <a:gd name="connsiteY2" fmla="*/ 182880 h 186220"/>
              <a:gd name="connsiteX3" fmla="*/ 0 w 8499228"/>
              <a:gd name="connsiteY3" fmla="*/ 186220 h 186220"/>
              <a:gd name="connsiteX4" fmla="*/ 3330 w 8499228"/>
              <a:gd name="connsiteY4" fmla="*/ 3340 h 186220"/>
              <a:gd name="connsiteX0" fmla="*/ 3330 w 8412820"/>
              <a:gd name="connsiteY0" fmla="*/ 0 h 182880"/>
              <a:gd name="connsiteX1" fmla="*/ 8412820 w 8412820"/>
              <a:gd name="connsiteY1" fmla="*/ 5325 h 182880"/>
              <a:gd name="connsiteX2" fmla="*/ 8307782 w 8412820"/>
              <a:gd name="connsiteY2" fmla="*/ 179540 h 182880"/>
              <a:gd name="connsiteX3" fmla="*/ 0 w 8412820"/>
              <a:gd name="connsiteY3" fmla="*/ 182880 h 182880"/>
              <a:gd name="connsiteX4" fmla="*/ 3330 w 8412820"/>
              <a:gd name="connsiteY4" fmla="*/ 0 h 18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820" h="182880">
                <a:moveTo>
                  <a:pt x="3330" y="0"/>
                </a:moveTo>
                <a:lnTo>
                  <a:pt x="8412820" y="5325"/>
                </a:lnTo>
                <a:lnTo>
                  <a:pt x="8307782" y="179540"/>
                </a:lnTo>
                <a:lnTo>
                  <a:pt x="0" y="182880"/>
                </a:lnTo>
                <a:lnTo>
                  <a:pt x="333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10366457" y="6469374"/>
            <a:ext cx="725905" cy="199254"/>
          </a:xfrm>
          <a:prstGeom prst="rect">
            <a:avLst/>
          </a:prstGeom>
        </p:spPr>
        <p:txBody>
          <a:bodyPr vert="horz" lIns="91440" tIns="45720" rIns="91440" bIns="45720" rtlCol="0" anchor="ctr"/>
          <a:lstStyle>
            <a:lvl1pPr algn="l">
              <a:lnSpc>
                <a:spcPct val="85000"/>
              </a:lnSpc>
              <a:defRPr sz="1000">
                <a:solidFill>
                  <a:schemeClr val="tx2"/>
                </a:solidFill>
              </a:defRPr>
            </a:lvl1pPr>
          </a:lstStyle>
          <a:p>
            <a:endParaRPr lang="en-US" dirty="0"/>
          </a:p>
        </p:txBody>
      </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5" r:id="rId1"/>
    <p:sldLayoutId id="2147483654" r:id="rId2"/>
    <p:sldLayoutId id="2147483650" r:id="rId3"/>
    <p:sldLayoutId id="2147483679" r:id="rId4"/>
    <p:sldLayoutId id="2147483681" r:id="rId5"/>
    <p:sldLayoutId id="2147483685" r:id="rId6"/>
    <p:sldLayoutId id="2147483682" r:id="rId7"/>
    <p:sldLayoutId id="2147483683" r:id="rId8"/>
    <p:sldLayoutId id="2147483686" r:id="rId9"/>
    <p:sldLayoutId id="2147483684" r:id="rId10"/>
    <p:sldLayoutId id="2147483687" r:id="rId11"/>
    <p:sldLayoutId id="2147483655" r:id="rId12"/>
    <p:sldLayoutId id="2147483657" r:id="rId13"/>
    <p:sldLayoutId id="2147483663" r:id="rId14"/>
    <p:sldLayoutId id="2147483688" r:id="rId15"/>
  </p:sldLayoutIdLst>
  <p:hf hdr="0" dt="0"/>
  <p:txStyles>
    <p:titleStyle>
      <a:lvl1pPr algn="l" defTabSz="457200" rtl="0" eaLnBrk="1" latinLnBrk="0" hangingPunct="1">
        <a:spcBef>
          <a:spcPct val="0"/>
        </a:spcBef>
        <a:buNone/>
        <a:defRPr sz="2800" b="0" i="0" kern="1200" spc="0" baseline="0">
          <a:solidFill>
            <a:srgbClr val="0078A9"/>
          </a:solidFill>
          <a:latin typeface="Arial" charset="0"/>
          <a:ea typeface="Arial" charset="0"/>
          <a:cs typeface="Arial" charset="0"/>
        </a:defRPr>
      </a:lvl1pPr>
    </p:titleStyle>
    <p:body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 userDrawn="1">
          <p15:clr>
            <a:srgbClr val="F26B43"/>
          </p15:clr>
        </p15:guide>
        <p15:guide id="2" pos="167" userDrawn="1">
          <p15:clr>
            <a:srgbClr val="F26B43"/>
          </p15:clr>
        </p15:guide>
        <p15:guide id="3" orient="horz" pos="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01" y="323849"/>
            <a:ext cx="1167130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01" y="1274825"/>
            <a:ext cx="1167130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612" y="6496408"/>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7976" y="6496408"/>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4747" y="6171891"/>
            <a:ext cx="646903" cy="501631"/>
          </a:xfrm>
          <a:prstGeom prst="rect">
            <a:avLst/>
          </a:prstGeom>
        </p:spPr>
      </p:pic>
      <p:sp>
        <p:nvSpPr>
          <p:cNvPr id="12" name="Rectangle 11"/>
          <p:cNvSpPr/>
          <p:nvPr userDrawn="1"/>
        </p:nvSpPr>
        <p:spPr>
          <a:xfrm>
            <a:off x="7778803" y="2800"/>
            <a:ext cx="4410023"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08232"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grpSp>
    </p:spTree>
    <p:extLst>
      <p:ext uri="{BB962C8B-B14F-4D97-AF65-F5344CB8AC3E}">
        <p14:creationId xmlns:p14="http://schemas.microsoft.com/office/powerpoint/2010/main" val="20604559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p:txStyles>
    <p:titleStyle>
      <a:lvl1pPr algn="l" defTabSz="457063" rtl="0" eaLnBrk="1" latinLnBrk="0" hangingPunct="1">
        <a:spcBef>
          <a:spcPct val="0"/>
        </a:spcBef>
        <a:buNone/>
        <a:defRPr sz="2799" b="1" kern="1200">
          <a:solidFill>
            <a:schemeClr val="tx1"/>
          </a:solidFill>
          <a:latin typeface="+mj-lt"/>
          <a:ea typeface="+mj-ea"/>
          <a:cs typeface="Arial"/>
        </a:defRPr>
      </a:lvl1pPr>
    </p:titleStyle>
    <p:bodyStyle>
      <a:lvl1pPr marL="233293" indent="-233293" algn="l" defTabSz="457063" rtl="0" eaLnBrk="1" latinLnBrk="0" hangingPunct="1">
        <a:spcBef>
          <a:spcPts val="528"/>
        </a:spcBef>
        <a:spcAft>
          <a:spcPts val="0"/>
        </a:spcAft>
        <a:buClr>
          <a:schemeClr val="accent1"/>
        </a:buClr>
        <a:buFont typeface="Arial" panose="020B0604020202020204" pitchFamily="34" charset="0"/>
        <a:buChar char="•"/>
        <a:defRPr sz="2399" b="0" kern="1200">
          <a:solidFill>
            <a:schemeClr val="tx1"/>
          </a:solidFill>
          <a:latin typeface="+mn-lt"/>
          <a:ea typeface="+mn-ea"/>
          <a:cs typeface="Arial"/>
        </a:defRPr>
      </a:lvl1pPr>
      <a:lvl2pPr marL="339623" indent="-169812" algn="l" defTabSz="457063" rtl="0" eaLnBrk="1" latinLnBrk="0" hangingPunct="1">
        <a:spcBef>
          <a:spcPts val="528"/>
        </a:spcBef>
        <a:spcAft>
          <a:spcPts val="0"/>
        </a:spcAft>
        <a:buClr>
          <a:schemeClr val="accent1"/>
        </a:buClr>
        <a:buFont typeface="Arial"/>
        <a:buChar char="•"/>
        <a:defRPr sz="2199" b="0" i="0" kern="1200">
          <a:solidFill>
            <a:schemeClr val="tx1"/>
          </a:solidFill>
          <a:latin typeface="Arial"/>
          <a:ea typeface="+mn-ea"/>
          <a:cs typeface="Arial"/>
        </a:defRPr>
      </a:lvl2pPr>
      <a:lvl3pPr marL="509435" indent="-169812" algn="l" defTabSz="457063" rtl="0" eaLnBrk="1" latinLnBrk="0" hangingPunct="1">
        <a:spcBef>
          <a:spcPts val="528"/>
        </a:spcBef>
        <a:spcAft>
          <a:spcPts val="0"/>
        </a:spcAft>
        <a:buClr>
          <a:schemeClr val="accent1"/>
        </a:buClr>
        <a:buFont typeface="Arial"/>
        <a:buChar char="•"/>
        <a:tabLst/>
        <a:defRPr sz="1999" kern="1200">
          <a:solidFill>
            <a:schemeClr val="tx1"/>
          </a:solidFill>
          <a:latin typeface="+mn-lt"/>
          <a:ea typeface="+mn-ea"/>
          <a:cs typeface="Arial"/>
        </a:defRPr>
      </a:lvl3pPr>
      <a:lvl4pPr marL="690356" indent="-180921" algn="l" defTabSz="457063" rtl="0" eaLnBrk="1" latinLnBrk="0" hangingPunct="1">
        <a:spcBef>
          <a:spcPts val="528"/>
        </a:spcBef>
        <a:spcAft>
          <a:spcPts val="0"/>
        </a:spcAft>
        <a:buClr>
          <a:schemeClr val="accent1"/>
        </a:buClr>
        <a:buFont typeface="Arial"/>
        <a:buChar char="•"/>
        <a:tabLst/>
        <a:defRPr sz="1799" kern="1200">
          <a:solidFill>
            <a:schemeClr val="tx1"/>
          </a:solidFill>
          <a:latin typeface="+mn-lt"/>
          <a:ea typeface="+mn-ea"/>
          <a:cs typeface="Arial"/>
        </a:defRPr>
      </a:lvl4pPr>
      <a:lvl5pPr marL="856993" indent="-166638" algn="l" defTabSz="457063"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799860" indent="-114266" algn="l" defTabSz="457063"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713" indent="-115853" algn="l" defTabSz="457063"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29979" indent="-114266"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203" indent="-106331"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978DB-1A85-4DA4-80C3-967A6859EF46}"/>
              </a:ext>
            </a:extLst>
          </p:cNvPr>
          <p:cNvSpPr>
            <a:spLocks noGrp="1"/>
          </p:cNvSpPr>
          <p:nvPr>
            <p:ph type="ctrTitle"/>
          </p:nvPr>
        </p:nvSpPr>
        <p:spPr/>
        <p:txBody>
          <a:bodyPr/>
          <a:lstStyle/>
          <a:p>
            <a:r>
              <a:rPr lang="en-US" b="1" dirty="0" smtClean="0"/>
              <a:t>PPG Spectracron</a:t>
            </a:r>
            <a:r>
              <a:rPr lang="en-US" b="1" baseline="30000" dirty="0" smtClean="0"/>
              <a:t>®</a:t>
            </a:r>
            <a:r>
              <a:rPr lang="en-US" b="1" dirty="0" smtClean="0"/>
              <a:t> VRP</a:t>
            </a:r>
            <a:r>
              <a:rPr lang="en-US" sz="2400" b="1" baseline="30000" dirty="0" smtClean="0"/>
              <a:t>TM</a:t>
            </a:r>
            <a:r>
              <a:rPr lang="en-US" b="1" dirty="0" smtClean="0"/>
              <a:t> Primer</a:t>
            </a:r>
            <a:endParaRPr lang="en-US" b="1" dirty="0"/>
          </a:p>
        </p:txBody>
      </p:sp>
      <p:sp>
        <p:nvSpPr>
          <p:cNvPr id="3" name="Subtitle 2">
            <a:extLst>
              <a:ext uri="{FF2B5EF4-FFF2-40B4-BE49-F238E27FC236}">
                <a16:creationId xmlns:a16="http://schemas.microsoft.com/office/drawing/2014/main" id="{7C7481F9-6980-4E4F-B5E8-943560FA83C1}"/>
              </a:ext>
            </a:extLst>
          </p:cNvPr>
          <p:cNvSpPr>
            <a:spLocks noGrp="1"/>
          </p:cNvSpPr>
          <p:nvPr>
            <p:ph type="subTitle" idx="1"/>
          </p:nvPr>
        </p:nvSpPr>
        <p:spPr/>
        <p:txBody>
          <a:bodyPr/>
          <a:lstStyle/>
          <a:p>
            <a:r>
              <a:rPr lang="en-US" dirty="0" smtClean="0"/>
              <a:t>Robust Corrosion Resistance</a:t>
            </a:r>
            <a:endParaRPr lang="en-US" dirty="0"/>
          </a:p>
        </p:txBody>
      </p:sp>
      <p:pic>
        <p:nvPicPr>
          <p:cNvPr id="11" name="Picture Placeholder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482" b="7482"/>
          <a:stretch>
            <a:fillRect/>
          </a:stretch>
        </p:blipFill>
        <p:spPr/>
      </p:pic>
      <p:pic>
        <p:nvPicPr>
          <p:cNvPr id="12" name="Picture Placeholder 1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7578" b="7578"/>
          <a:stretch>
            <a:fillRect/>
          </a:stretch>
        </p:blipFill>
        <p:spPr/>
      </p:pic>
      <p:pic>
        <p:nvPicPr>
          <p:cNvPr id="15" name="Picture Placeholder 4"/>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7808" b="7808"/>
          <a:stretch>
            <a:fillRect/>
          </a:stretch>
        </p:blipFill>
        <p:spPr/>
      </p:pic>
      <p:pic>
        <p:nvPicPr>
          <p:cNvPr id="13" name="Picture Placeholder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7566" b="7566"/>
          <a:stretch>
            <a:fillRect/>
          </a:stretch>
        </p:blipFill>
        <p:spPr>
          <a:prstGeom prst="rect">
            <a:avLst/>
          </a:prstGeom>
          <a:solidFill>
            <a:schemeClr val="bg1">
              <a:lumMod val="85000"/>
            </a:schemeClr>
          </a:solidFill>
        </p:spPr>
      </p:pic>
    </p:spTree>
    <p:extLst>
      <p:ext uri="{BB962C8B-B14F-4D97-AF65-F5344CB8AC3E}">
        <p14:creationId xmlns:p14="http://schemas.microsoft.com/office/powerpoint/2010/main" val="432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Cyclic Corrosion &amp; Edge Protection Testing</a:t>
            </a:r>
            <a:br>
              <a:rPr lang="en-US" b="1" dirty="0" smtClean="0"/>
            </a:br>
            <a:r>
              <a:rPr lang="en-US" sz="2000" dirty="0" smtClean="0"/>
              <a:t>Primer-Only</a:t>
            </a:r>
            <a:endParaRPr lang="en-US" sz="2000" dirty="0"/>
          </a:p>
        </p:txBody>
      </p:sp>
      <p:sp>
        <p:nvSpPr>
          <p:cNvPr id="3" name="Content Placeholder 2"/>
          <p:cNvSpPr>
            <a:spLocks noGrp="1"/>
          </p:cNvSpPr>
          <p:nvPr>
            <p:ph idx="1"/>
          </p:nvPr>
        </p:nvSpPr>
        <p:spPr>
          <a:xfrm>
            <a:off x="433618" y="1225405"/>
            <a:ext cx="6568761" cy="354918"/>
          </a:xfrm>
        </p:spPr>
        <p:txBody>
          <a:bodyPr>
            <a:normAutofit/>
          </a:bodyPr>
          <a:lstStyle/>
          <a:p>
            <a:pPr marL="0" indent="0">
              <a:buNone/>
            </a:pPr>
            <a:r>
              <a:rPr lang="en-US" sz="1600" dirty="0" smtClean="0">
                <a:solidFill>
                  <a:schemeClr val="tx2"/>
                </a:solidFill>
              </a:rPr>
              <a:t>SAE J2334 Cyclic Corrosion Testing Results</a:t>
            </a:r>
          </a:p>
          <a:p>
            <a:pPr marL="0" indent="0">
              <a:buNone/>
            </a:pPr>
            <a:endParaRPr lang="en-US" sz="1600" b="1" dirty="0" smtClean="0">
              <a:solidFill>
                <a:schemeClr val="tx2"/>
              </a:solidFill>
            </a:endParaRPr>
          </a:p>
          <a:p>
            <a:pPr marL="0" indent="0">
              <a:buNone/>
            </a:pPr>
            <a:endParaRPr lang="en-US" sz="1600" dirty="0" smtClean="0">
              <a:solidFill>
                <a:schemeClr val="tx2"/>
              </a:solidFill>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10</a:t>
            </a:fld>
            <a:endParaRPr lang="en-US" dirty="0"/>
          </a:p>
        </p:txBody>
      </p:sp>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l="2045" t="26449" r="668" b="23930"/>
          <a:stretch/>
        </p:blipFill>
        <p:spPr>
          <a:xfrm>
            <a:off x="715987" y="1489856"/>
            <a:ext cx="5484005" cy="2097844"/>
          </a:xfrm>
          <a:prstGeom prst="rect">
            <a:avLst/>
          </a:prstGeom>
        </p:spPr>
      </p:pic>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t="22866" b="21228"/>
          <a:stretch/>
        </p:blipFill>
        <p:spPr>
          <a:xfrm rot="10800000">
            <a:off x="3042667" y="3692612"/>
            <a:ext cx="5440829" cy="2074117"/>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5125" y="4729671"/>
            <a:ext cx="2585274" cy="1938956"/>
          </a:xfrm>
          <a:prstGeom prst="rect">
            <a:avLst/>
          </a:prstGeom>
        </p:spPr>
      </p:pic>
    </p:spTree>
    <p:extLst>
      <p:ext uri="{BB962C8B-B14F-4D97-AF65-F5344CB8AC3E}">
        <p14:creationId xmlns:p14="http://schemas.microsoft.com/office/powerpoint/2010/main" val="28290181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1297858" y="6321193"/>
            <a:ext cx="5846645" cy="175213"/>
          </a:xfrm>
        </p:spPr>
        <p:txBody>
          <a:bodyPr>
            <a:normAutofit/>
          </a:bodyPr>
          <a:lstStyle/>
          <a:p>
            <a:pPr algn="ctr"/>
            <a:r>
              <a:rPr lang="en-US" dirty="0" smtClean="0"/>
              <a:t>* </a:t>
            </a:r>
            <a:r>
              <a:rPr lang="en-US" sz="1100" dirty="0" smtClean="0">
                <a:solidFill>
                  <a:schemeClr val="accent2">
                    <a:lumMod val="50000"/>
                  </a:schemeClr>
                </a:solidFill>
              </a:rPr>
              <a:t>Panels were not evaluated at this time, results available at longer exposure times</a:t>
            </a:r>
            <a:endParaRPr lang="en-US" sz="1100" dirty="0">
              <a:solidFill>
                <a:schemeClr val="accent2">
                  <a:lumMod val="50000"/>
                </a:schemeClr>
              </a:solidFill>
            </a:endParaRPr>
          </a:p>
        </p:txBody>
      </p:sp>
      <p:sp>
        <p:nvSpPr>
          <p:cNvPr id="3" name="Slide Number Placeholder 2"/>
          <p:cNvSpPr>
            <a:spLocks noGrp="1"/>
          </p:cNvSpPr>
          <p:nvPr>
            <p:ph type="sldNum" sz="quarter" idx="12"/>
          </p:nvPr>
        </p:nvSpPr>
        <p:spPr/>
        <p:txBody>
          <a:bodyPr/>
          <a:lstStyle/>
          <a:p>
            <a:fld id="{FD9C4343-C115-504A-8D4F-0B17318D4A48}" type="slidenum">
              <a:rPr lang="en-US" smtClean="0"/>
              <a:t>11</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7" name="TextBox 6"/>
          <p:cNvSpPr txBox="1"/>
          <p:nvPr/>
        </p:nvSpPr>
        <p:spPr>
          <a:xfrm>
            <a:off x="8287519" y="455596"/>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500 Hours</a:t>
            </a:r>
            <a:endParaRPr lang="en-US" sz="1600" dirty="0">
              <a:solidFill>
                <a:schemeClr val="tx2"/>
              </a:solidFill>
            </a:endParaRPr>
          </a:p>
        </p:txBody>
      </p:sp>
      <p:sp>
        <p:nvSpPr>
          <p:cNvPr id="4" name="ZoneTexte 3"/>
          <p:cNvSpPr txBox="1"/>
          <p:nvPr/>
        </p:nvSpPr>
        <p:spPr>
          <a:xfrm>
            <a:off x="3356811" y="1556326"/>
            <a:ext cx="6015790" cy="677108"/>
          </a:xfrm>
          <a:prstGeom prst="rect">
            <a:avLst/>
          </a:prstGeom>
          <a:noFill/>
        </p:spPr>
        <p:txBody>
          <a:bodyPr wrap="square" rtlCol="0">
            <a:spAutoFit/>
          </a:bodyPr>
          <a:lstStyle/>
          <a:p>
            <a:r>
              <a:rPr lang="fr-FR" sz="2000" dirty="0">
                <a:solidFill>
                  <a:schemeClr val="bg1">
                    <a:lumMod val="65000"/>
                  </a:schemeClr>
                </a:solidFill>
                <a:latin typeface="+mj-lt"/>
              </a:rPr>
              <a:t>S</a:t>
            </a:r>
            <a:r>
              <a:rPr lang="fr-FR" sz="2000" dirty="0">
                <a:solidFill>
                  <a:schemeClr val="bg1">
                    <a:lumMod val="65000"/>
                  </a:schemeClr>
                </a:solidFill>
                <a:latin typeface="Arial" charset="0"/>
                <a:ea typeface="Arial" charset="0"/>
                <a:cs typeface="Arial" charset="0"/>
              </a:rPr>
              <a:t>a</a:t>
            </a:r>
            <a:r>
              <a:rPr lang="fr-FR" sz="2000" dirty="0">
                <a:solidFill>
                  <a:schemeClr val="bg1">
                    <a:lumMod val="65000"/>
                  </a:schemeClr>
                </a:solidFill>
                <a:latin typeface="+mj-lt"/>
              </a:rPr>
              <a:t>lt</a:t>
            </a:r>
            <a:r>
              <a:rPr lang="fr-FR" dirty="0" smtClean="0">
                <a:solidFill>
                  <a:schemeClr val="bg1">
                    <a:lumMod val="65000"/>
                  </a:schemeClr>
                </a:solidFill>
              </a:rPr>
              <a:t> spray performance </a:t>
            </a:r>
            <a:r>
              <a:rPr lang="fr-FR" dirty="0" err="1" smtClean="0">
                <a:solidFill>
                  <a:schemeClr val="bg1">
                    <a:lumMod val="65000"/>
                  </a:schemeClr>
                </a:solidFill>
              </a:rPr>
              <a:t>across</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substrates</a:t>
            </a:r>
            <a:endParaRPr lang="fr-FR" dirty="0" smtClean="0">
              <a:solidFill>
                <a:schemeClr val="bg1">
                  <a:lumMod val="65000"/>
                </a:schemeClr>
              </a:solidFill>
            </a:endParaRPr>
          </a:p>
          <a:p>
            <a:r>
              <a:rPr lang="fr-FR" dirty="0" err="1" smtClean="0">
                <a:solidFill>
                  <a:schemeClr val="bg1">
                    <a:lumMod val="65000"/>
                  </a:schemeClr>
                </a:solidFill>
              </a:rPr>
              <a:t>Demonstrated</a:t>
            </a:r>
            <a:r>
              <a:rPr lang="fr-FR" dirty="0" smtClean="0">
                <a:solidFill>
                  <a:schemeClr val="bg1">
                    <a:lumMod val="65000"/>
                  </a:schemeClr>
                </a:solidFill>
              </a:rPr>
              <a:t> compatibility </a:t>
            </a:r>
            <a:r>
              <a:rPr lang="fr-FR" dirty="0" err="1" smtClean="0">
                <a:solidFill>
                  <a:schemeClr val="bg1">
                    <a:lumMod val="65000"/>
                  </a:schemeClr>
                </a:solidFill>
              </a:rPr>
              <a:t>with</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topcoats</a:t>
            </a:r>
            <a:endParaRPr lang="en-US" dirty="0">
              <a:solidFill>
                <a:schemeClr val="bg1">
                  <a:lumMod val="65000"/>
                </a:schemeClr>
              </a:solidFill>
            </a:endParaRPr>
          </a:p>
        </p:txBody>
      </p:sp>
      <p:sp>
        <p:nvSpPr>
          <p:cNvPr id="11" name="Rectangle 10"/>
          <p:cNvSpPr/>
          <p:nvPr/>
        </p:nvSpPr>
        <p:spPr>
          <a:xfrm>
            <a:off x="1972238" y="1556327"/>
            <a:ext cx="958645" cy="12753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solidFill>
                <a:schemeClr val="tx1"/>
              </a:solidFill>
            </a:endParaRPr>
          </a:p>
        </p:txBody>
      </p:sp>
      <p:graphicFrame>
        <p:nvGraphicFramePr>
          <p:cNvPr id="12" name="Chart 11"/>
          <p:cNvGraphicFramePr>
            <a:graphicFrameLocks/>
          </p:cNvGraphicFramePr>
          <p:nvPr>
            <p:extLst>
              <p:ext uri="{D42A27DB-BD31-4B8C-83A1-F6EECF244321}">
                <p14:modId xmlns:p14="http://schemas.microsoft.com/office/powerpoint/2010/main" val="2729079446"/>
              </p:ext>
            </p:extLst>
          </p:nvPr>
        </p:nvGraphicFramePr>
        <p:xfrm>
          <a:off x="387627" y="1382342"/>
          <a:ext cx="10664686" cy="475547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rot="16200000">
            <a:off x="8587890" y="4935260"/>
            <a:ext cx="1262269" cy="366787"/>
          </a:xfrm>
          <a:prstGeom prst="rect">
            <a:avLst/>
          </a:prstGeom>
        </p:spPr>
        <p:txBody>
          <a:bodyPr vertOverflow="clip"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i="1" dirty="0">
                <a:solidFill>
                  <a:schemeClr val="tx1">
                    <a:lumMod val="75000"/>
                    <a:lumOff val="25000"/>
                  </a:schemeClr>
                </a:solidFill>
                <a:latin typeface="Calibri" panose="020F0502020204030204" pitchFamily="34" charset="0"/>
                <a:cs typeface="Calibri" panose="020F0502020204030204" pitchFamily="34" charset="0"/>
              </a:rPr>
              <a:t>ALUMINUM*</a:t>
            </a:r>
          </a:p>
        </p:txBody>
      </p:sp>
    </p:spTree>
    <p:extLst>
      <p:ext uri="{BB962C8B-B14F-4D97-AF65-F5344CB8AC3E}">
        <p14:creationId xmlns:p14="http://schemas.microsoft.com/office/powerpoint/2010/main" val="271823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1046683812"/>
              </p:ext>
            </p:extLst>
          </p:nvPr>
        </p:nvGraphicFramePr>
        <p:xfrm>
          <a:off x="578224" y="1347643"/>
          <a:ext cx="10824881" cy="4758674"/>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715987" y="6106317"/>
            <a:ext cx="9458086" cy="172221"/>
          </a:xfrm>
        </p:spPr>
        <p:txBody>
          <a:bodyPr/>
          <a:lstStyle/>
          <a:p>
            <a:r>
              <a:rPr lang="en-US" dirty="0"/>
              <a:t>* </a:t>
            </a:r>
            <a:r>
              <a:rPr lang="en-US" dirty="0">
                <a:solidFill>
                  <a:schemeClr val="accent1"/>
                </a:solidFill>
              </a:rPr>
              <a:t>Light blue outline = blistering occurred on one panel</a:t>
            </a:r>
          </a:p>
          <a:p>
            <a:endParaRPr lang="en-US" dirty="0"/>
          </a:p>
        </p:txBody>
      </p:sp>
      <p:sp>
        <p:nvSpPr>
          <p:cNvPr id="3" name="Slide Number Placeholder 2"/>
          <p:cNvSpPr>
            <a:spLocks noGrp="1"/>
          </p:cNvSpPr>
          <p:nvPr>
            <p:ph type="sldNum" sz="quarter" idx="12"/>
          </p:nvPr>
        </p:nvSpPr>
        <p:spPr>
          <a:xfrm>
            <a:off x="260350" y="6602736"/>
            <a:ext cx="455637" cy="172221"/>
          </a:xfrm>
        </p:spPr>
        <p:txBody>
          <a:bodyPr/>
          <a:lstStyle/>
          <a:p>
            <a:fld id="{FD9C4343-C115-504A-8D4F-0B17318D4A48}" type="slidenum">
              <a:rPr lang="en-US" smtClean="0"/>
              <a:t>12</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8" name="TextBox 7"/>
          <p:cNvSpPr txBox="1"/>
          <p:nvPr/>
        </p:nvSpPr>
        <p:spPr>
          <a:xfrm>
            <a:off x="8251659" y="410714"/>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1000 Hours</a:t>
            </a:r>
            <a:endParaRPr lang="en-US" sz="1600" dirty="0">
              <a:solidFill>
                <a:schemeClr val="tx2"/>
              </a:solidFill>
            </a:endParaRPr>
          </a:p>
        </p:txBody>
      </p:sp>
      <p:sp>
        <p:nvSpPr>
          <p:cNvPr id="11" name="ZoneTexte 10"/>
          <p:cNvSpPr txBox="1"/>
          <p:nvPr/>
        </p:nvSpPr>
        <p:spPr>
          <a:xfrm>
            <a:off x="2501806" y="1347643"/>
            <a:ext cx="7760369" cy="400110"/>
          </a:xfrm>
          <a:prstGeom prst="rect">
            <a:avLst/>
          </a:prstGeom>
          <a:noFill/>
        </p:spPr>
        <p:txBody>
          <a:bodyPr wrap="square" rtlCol="0">
            <a:spAutoFit/>
          </a:bodyPr>
          <a:lstStyle/>
          <a:p>
            <a:r>
              <a:rPr lang="fr-FR" sz="2000" dirty="0" err="1" smtClean="0">
                <a:solidFill>
                  <a:schemeClr val="bg1">
                    <a:lumMod val="65000"/>
                  </a:schemeClr>
                </a:solidFill>
                <a:latin typeface="+mj-lt"/>
              </a:rPr>
              <a:t>Overpassing</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industry</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salt</a:t>
            </a:r>
            <a:r>
              <a:rPr lang="fr-FR" sz="2000" dirty="0" smtClean="0">
                <a:solidFill>
                  <a:schemeClr val="bg1">
                    <a:lumMod val="65000"/>
                  </a:schemeClr>
                </a:solidFill>
                <a:latin typeface="+mj-lt"/>
              </a:rPr>
              <a:t> spray </a:t>
            </a:r>
            <a:r>
              <a:rPr lang="fr-FR" sz="2000" dirty="0" err="1" smtClean="0">
                <a:solidFill>
                  <a:schemeClr val="bg1">
                    <a:lumMod val="65000"/>
                  </a:schemeClr>
                </a:solidFill>
                <a:latin typeface="+mj-lt"/>
              </a:rPr>
              <a:t>requirement</a:t>
            </a:r>
            <a:r>
              <a:rPr lang="fr-FR" sz="2000" dirty="0" smtClean="0">
                <a:solidFill>
                  <a:schemeClr val="bg1">
                    <a:lumMod val="65000"/>
                  </a:schemeClr>
                </a:solidFill>
                <a:latin typeface="+mj-lt"/>
              </a:rPr>
              <a:t> on multiple </a:t>
            </a:r>
            <a:r>
              <a:rPr lang="fr-FR" sz="2000" dirty="0" err="1" smtClean="0">
                <a:solidFill>
                  <a:schemeClr val="bg1">
                    <a:lumMod val="65000"/>
                  </a:schemeClr>
                </a:solidFill>
                <a:latin typeface="+mj-lt"/>
              </a:rPr>
              <a:t>substrates</a:t>
            </a:r>
            <a:r>
              <a:rPr lang="fr-FR" sz="2000" dirty="0" smtClean="0">
                <a:solidFill>
                  <a:schemeClr val="bg1">
                    <a:lumMod val="65000"/>
                  </a:schemeClr>
                </a:solidFill>
                <a:latin typeface="+mj-lt"/>
              </a:rPr>
              <a:t> </a:t>
            </a:r>
            <a:endParaRPr lang="en-US" dirty="0">
              <a:solidFill>
                <a:schemeClr val="bg1">
                  <a:lumMod val="65000"/>
                </a:schemeClr>
              </a:solidFill>
            </a:endParaRPr>
          </a:p>
        </p:txBody>
      </p:sp>
    </p:spTree>
    <p:extLst>
      <p:ext uri="{BB962C8B-B14F-4D97-AF65-F5344CB8AC3E}">
        <p14:creationId xmlns:p14="http://schemas.microsoft.com/office/powerpoint/2010/main" val="199485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13</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1500 Hours</a:t>
            </a:r>
            <a:endParaRPr lang="en-US" sz="1600" dirty="0">
              <a:solidFill>
                <a:schemeClr val="tx2"/>
              </a:solidFill>
            </a:endParaRPr>
          </a:p>
        </p:txBody>
      </p:sp>
      <p:graphicFrame>
        <p:nvGraphicFramePr>
          <p:cNvPr id="10" name="Chart 9"/>
          <p:cNvGraphicFramePr>
            <a:graphicFrameLocks/>
          </p:cNvGraphicFramePr>
          <p:nvPr>
            <p:extLst>
              <p:ext uri="{D42A27DB-BD31-4B8C-83A1-F6EECF244321}">
                <p14:modId xmlns:p14="http://schemas.microsoft.com/office/powerpoint/2010/main" val="2599171299"/>
              </p:ext>
            </p:extLst>
          </p:nvPr>
        </p:nvGraphicFramePr>
        <p:xfrm>
          <a:off x="715987" y="1347642"/>
          <a:ext cx="10243366"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2196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14</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2000 Hours</a:t>
            </a:r>
            <a:endParaRPr lang="en-US" sz="1600" dirty="0">
              <a:solidFill>
                <a:schemeClr val="tx2"/>
              </a:solidFill>
            </a:endParaRPr>
          </a:p>
        </p:txBody>
      </p:sp>
      <p:graphicFrame>
        <p:nvGraphicFramePr>
          <p:cNvPr id="8" name="Chart 7"/>
          <p:cNvGraphicFramePr>
            <a:graphicFrameLocks/>
          </p:cNvGraphicFramePr>
          <p:nvPr>
            <p:extLst>
              <p:ext uri="{D42A27DB-BD31-4B8C-83A1-F6EECF244321}">
                <p14:modId xmlns:p14="http://schemas.microsoft.com/office/powerpoint/2010/main" val="732614203"/>
              </p:ext>
            </p:extLst>
          </p:nvPr>
        </p:nvGraphicFramePr>
        <p:xfrm>
          <a:off x="715987" y="1347642"/>
          <a:ext cx="10095448"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056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15</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Cold &amp; Hot Rolled Steel</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43"/>
          <a:stretch/>
        </p:blipFill>
        <p:spPr>
          <a:xfrm>
            <a:off x="685606" y="1505555"/>
            <a:ext cx="4759424" cy="3493059"/>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1455"/>
          <a:stretch/>
        </p:blipFill>
        <p:spPr>
          <a:xfrm>
            <a:off x="6617368" y="1522447"/>
            <a:ext cx="4710780" cy="3481671"/>
          </a:xfrm>
          <a:prstGeom prst="rect">
            <a:avLst/>
          </a:prstGeom>
        </p:spPr>
      </p:pic>
      <p:sp>
        <p:nvSpPr>
          <p:cNvPr id="3" name="ZoneTexte 2"/>
          <p:cNvSpPr txBox="1"/>
          <p:nvPr/>
        </p:nvSpPr>
        <p:spPr>
          <a:xfrm>
            <a:off x="685606" y="5193512"/>
            <a:ext cx="3380874" cy="646331"/>
          </a:xfrm>
          <a:prstGeom prst="rect">
            <a:avLst/>
          </a:prstGeom>
          <a:noFill/>
        </p:spPr>
        <p:txBody>
          <a:bodyPr wrap="square" rtlCol="0">
            <a:spAutoFit/>
          </a:bodyPr>
          <a:lstStyle/>
          <a:p>
            <a:r>
              <a:rPr lang="en-US" dirty="0">
                <a:solidFill>
                  <a:schemeClr val="tx2"/>
                </a:solidFill>
              </a:rPr>
              <a:t>Cold </a:t>
            </a:r>
            <a:r>
              <a:rPr lang="en-US" dirty="0" smtClean="0">
                <a:solidFill>
                  <a:schemeClr val="tx2"/>
                </a:solidFill>
              </a:rPr>
              <a:t>Rolled Steel </a:t>
            </a:r>
          </a:p>
          <a:p>
            <a:r>
              <a:rPr lang="en-US" dirty="0" smtClean="0">
                <a:solidFill>
                  <a:schemeClr val="tx2"/>
                </a:solidFill>
              </a:rPr>
              <a:t>(no pretreatment)</a:t>
            </a:r>
            <a:endParaRPr lang="en-US" dirty="0"/>
          </a:p>
        </p:txBody>
      </p:sp>
      <p:sp>
        <p:nvSpPr>
          <p:cNvPr id="8" name="ZoneTexte 7"/>
          <p:cNvSpPr txBox="1"/>
          <p:nvPr/>
        </p:nvSpPr>
        <p:spPr>
          <a:xfrm>
            <a:off x="6617368" y="5193512"/>
            <a:ext cx="3380874" cy="646331"/>
          </a:xfrm>
          <a:prstGeom prst="rect">
            <a:avLst/>
          </a:prstGeom>
          <a:noFill/>
        </p:spPr>
        <p:txBody>
          <a:bodyPr wrap="square" rtlCol="0">
            <a:spAutoFit/>
          </a:bodyPr>
          <a:lstStyle/>
          <a:p>
            <a:r>
              <a:rPr lang="en-US" dirty="0" smtClean="0">
                <a:solidFill>
                  <a:schemeClr val="tx2"/>
                </a:solidFill>
              </a:rPr>
              <a:t>Hot </a:t>
            </a:r>
            <a:r>
              <a:rPr lang="en-US" dirty="0">
                <a:solidFill>
                  <a:schemeClr val="tx2"/>
                </a:solidFill>
              </a:rPr>
              <a:t>Rolled </a:t>
            </a:r>
            <a:r>
              <a:rPr lang="en-US" dirty="0" smtClean="0">
                <a:solidFill>
                  <a:schemeClr val="tx2"/>
                </a:solidFill>
              </a:rPr>
              <a:t>Steel</a:t>
            </a:r>
          </a:p>
          <a:p>
            <a:r>
              <a:rPr lang="en-US" dirty="0">
                <a:solidFill>
                  <a:schemeClr val="tx2"/>
                </a:solidFill>
              </a:rPr>
              <a:t>(no pretreatment</a:t>
            </a:r>
            <a:r>
              <a:rPr lang="en-US" dirty="0" smtClean="0">
                <a:solidFill>
                  <a:schemeClr val="tx2"/>
                </a:solidFill>
              </a:rPr>
              <a:t>)</a:t>
            </a:r>
            <a:endParaRPr lang="en-US" dirty="0"/>
          </a:p>
        </p:txBody>
      </p:sp>
    </p:spTree>
    <p:extLst>
      <p:ext uri="{BB962C8B-B14F-4D97-AF65-F5344CB8AC3E}">
        <p14:creationId xmlns:p14="http://schemas.microsoft.com/office/powerpoint/2010/main" val="14364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16</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B1000 DIW </a:t>
            </a:r>
            <a:r>
              <a:rPr lang="en-US" dirty="0">
                <a:solidFill>
                  <a:schemeClr val="tx2"/>
                </a:solidFill>
              </a:rPr>
              <a:t>&amp; B1000 P99X</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72"/>
          <a:stretch/>
        </p:blipFill>
        <p:spPr>
          <a:xfrm>
            <a:off x="1033384" y="1515256"/>
            <a:ext cx="4411646" cy="3230226"/>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3520"/>
          <a:stretch/>
        </p:blipFill>
        <p:spPr>
          <a:xfrm>
            <a:off x="6614608" y="1496117"/>
            <a:ext cx="4490540" cy="3249365"/>
          </a:xfrm>
          <a:prstGeom prst="rect">
            <a:avLst/>
          </a:prstGeom>
        </p:spPr>
      </p:pic>
      <p:sp>
        <p:nvSpPr>
          <p:cNvPr id="7" name="ZoneTexte 6"/>
          <p:cNvSpPr txBox="1"/>
          <p:nvPr/>
        </p:nvSpPr>
        <p:spPr>
          <a:xfrm>
            <a:off x="1033384" y="5034240"/>
            <a:ext cx="3380874"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DIW</a:t>
            </a:r>
          </a:p>
          <a:p>
            <a:r>
              <a:rPr lang="fr-FR" sz="1400" dirty="0" err="1" smtClean="0">
                <a:solidFill>
                  <a:schemeClr val="tx2"/>
                </a:solidFill>
              </a:rPr>
              <a:t>Iron</a:t>
            </a:r>
            <a:r>
              <a:rPr lang="fr-FR" sz="1400" dirty="0" smtClean="0">
                <a:solidFill>
                  <a:schemeClr val="tx2"/>
                </a:solidFill>
              </a:rPr>
              <a:t> Phosphate  + Water </a:t>
            </a:r>
            <a:r>
              <a:rPr lang="fr-FR" sz="1400" dirty="0" err="1" smtClean="0">
                <a:solidFill>
                  <a:schemeClr val="tx2"/>
                </a:solidFill>
              </a:rPr>
              <a:t>rinse</a:t>
            </a:r>
            <a:endParaRPr lang="en-US" sz="1400" dirty="0"/>
          </a:p>
        </p:txBody>
      </p:sp>
      <p:sp>
        <p:nvSpPr>
          <p:cNvPr id="8" name="ZoneTexte 7"/>
          <p:cNvSpPr txBox="1"/>
          <p:nvPr/>
        </p:nvSpPr>
        <p:spPr>
          <a:xfrm>
            <a:off x="6521117" y="5045908"/>
            <a:ext cx="3368842"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P99X</a:t>
            </a:r>
          </a:p>
          <a:p>
            <a:r>
              <a:rPr lang="fr-FR" sz="1400" dirty="0" err="1">
                <a:solidFill>
                  <a:schemeClr val="tx2"/>
                </a:solidFill>
              </a:rPr>
              <a:t>Iron</a:t>
            </a:r>
            <a:r>
              <a:rPr lang="fr-FR" sz="1400" dirty="0">
                <a:solidFill>
                  <a:schemeClr val="tx2"/>
                </a:solidFill>
              </a:rPr>
              <a:t> Phosphate  + Non Chrome </a:t>
            </a:r>
            <a:r>
              <a:rPr lang="fr-FR" sz="1400" dirty="0" err="1">
                <a:solidFill>
                  <a:schemeClr val="tx2"/>
                </a:solidFill>
              </a:rPr>
              <a:t>sealer</a:t>
            </a:r>
            <a:endParaRPr lang="en-US" sz="1400" dirty="0">
              <a:solidFill>
                <a:schemeClr val="tx2"/>
              </a:solidFill>
            </a:endParaRPr>
          </a:p>
        </p:txBody>
      </p:sp>
    </p:spTree>
    <p:extLst>
      <p:ext uri="{BB962C8B-B14F-4D97-AF65-F5344CB8AC3E}">
        <p14:creationId xmlns:p14="http://schemas.microsoft.com/office/powerpoint/2010/main" val="285291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17</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a:solidFill>
                  <a:schemeClr val="tx2"/>
                </a:solidFill>
              </a:rPr>
              <a:t>Galvanized &amp; </a:t>
            </a:r>
            <a:r>
              <a:rPr lang="en-US" dirty="0" err="1" smtClean="0">
                <a:solidFill>
                  <a:schemeClr val="tx2"/>
                </a:solidFill>
              </a:rPr>
              <a:t>Galvanneal</a:t>
            </a:r>
            <a:r>
              <a:rPr lang="en-US" dirty="0" smtClean="0">
                <a:solidFill>
                  <a:schemeClr val="tx2"/>
                </a:solidFill>
              </a:rPr>
              <a:t> Steel</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125"/>
          <a:stretch/>
        </p:blipFill>
        <p:spPr>
          <a:xfrm rot="10800000">
            <a:off x="1112216" y="1740930"/>
            <a:ext cx="4554658" cy="3240908"/>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2831"/>
          <a:stretch/>
        </p:blipFill>
        <p:spPr>
          <a:xfrm>
            <a:off x="6568489" y="1740931"/>
            <a:ext cx="4447131" cy="3240907"/>
          </a:xfrm>
          <a:prstGeom prst="rect">
            <a:avLst/>
          </a:prstGeom>
        </p:spPr>
      </p:pic>
      <p:sp>
        <p:nvSpPr>
          <p:cNvPr id="7" name="ZoneTexte 6"/>
          <p:cNvSpPr txBox="1"/>
          <p:nvPr/>
        </p:nvSpPr>
        <p:spPr>
          <a:xfrm>
            <a:off x="1033384" y="4981839"/>
            <a:ext cx="3380874" cy="369332"/>
          </a:xfrm>
          <a:prstGeom prst="rect">
            <a:avLst/>
          </a:prstGeom>
          <a:noFill/>
        </p:spPr>
        <p:txBody>
          <a:bodyPr wrap="square" rtlCol="0">
            <a:spAutoFit/>
          </a:bodyPr>
          <a:lstStyle/>
          <a:p>
            <a:r>
              <a:rPr lang="fr-FR" dirty="0" err="1" smtClean="0">
                <a:solidFill>
                  <a:schemeClr val="tx2"/>
                </a:solidFill>
              </a:rPr>
              <a:t>Galvanized</a:t>
            </a:r>
            <a:r>
              <a:rPr lang="fr-FR" dirty="0" smtClean="0">
                <a:solidFill>
                  <a:schemeClr val="tx2"/>
                </a:solidFill>
              </a:rPr>
              <a:t> </a:t>
            </a:r>
            <a:r>
              <a:rPr lang="fr-FR" dirty="0" err="1" smtClean="0">
                <a:solidFill>
                  <a:schemeClr val="tx2"/>
                </a:solidFill>
              </a:rPr>
              <a:t>Steel</a:t>
            </a:r>
            <a:endParaRPr lang="en-US" sz="1400" dirty="0"/>
          </a:p>
        </p:txBody>
      </p:sp>
      <p:sp>
        <p:nvSpPr>
          <p:cNvPr id="8" name="ZoneTexte 7"/>
          <p:cNvSpPr txBox="1"/>
          <p:nvPr/>
        </p:nvSpPr>
        <p:spPr>
          <a:xfrm>
            <a:off x="6568489" y="4981838"/>
            <a:ext cx="3380874" cy="369332"/>
          </a:xfrm>
          <a:prstGeom prst="rect">
            <a:avLst/>
          </a:prstGeom>
          <a:noFill/>
        </p:spPr>
        <p:txBody>
          <a:bodyPr wrap="square" rtlCol="0">
            <a:spAutoFit/>
          </a:bodyPr>
          <a:lstStyle/>
          <a:p>
            <a:r>
              <a:rPr lang="fr-FR" dirty="0" err="1" smtClean="0">
                <a:solidFill>
                  <a:schemeClr val="tx2"/>
                </a:solidFill>
              </a:rPr>
              <a:t>Galvanneal</a:t>
            </a:r>
            <a:r>
              <a:rPr lang="fr-FR" dirty="0" smtClean="0">
                <a:solidFill>
                  <a:schemeClr val="tx2"/>
                </a:solidFill>
              </a:rPr>
              <a:t> </a:t>
            </a:r>
            <a:r>
              <a:rPr lang="fr-FR" dirty="0" err="1" smtClean="0">
                <a:solidFill>
                  <a:schemeClr val="tx2"/>
                </a:solidFill>
              </a:rPr>
              <a:t>Steel</a:t>
            </a:r>
            <a:endParaRPr lang="en-US" sz="1400" dirty="0"/>
          </a:p>
        </p:txBody>
      </p:sp>
    </p:spTree>
    <p:extLst>
      <p:ext uri="{BB962C8B-B14F-4D97-AF65-F5344CB8AC3E}">
        <p14:creationId xmlns:p14="http://schemas.microsoft.com/office/powerpoint/2010/main" val="276211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18</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Shot Blast Steel</a:t>
            </a:r>
            <a:r>
              <a:rPr lang="en-US" dirty="0" smtClean="0"/>
              <a:t>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175815"/>
            <a:ext cx="6858000" cy="5143500"/>
          </a:xfrm>
          <a:prstGeom prst="rect">
            <a:avLst/>
          </a:prstGeom>
        </p:spPr>
      </p:pic>
    </p:spTree>
    <p:extLst>
      <p:ext uri="{BB962C8B-B14F-4D97-AF65-F5344CB8AC3E}">
        <p14:creationId xmlns:p14="http://schemas.microsoft.com/office/powerpoint/2010/main" val="112689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19</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Cast Iron</a:t>
            </a:r>
            <a:r>
              <a:rPr lang="en-US" dirty="0" smtClean="0"/>
              <a:t> </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061"/>
          <a:stretch/>
        </p:blipFill>
        <p:spPr>
          <a:xfrm>
            <a:off x="2670048" y="1226498"/>
            <a:ext cx="6858000" cy="4986061"/>
          </a:xfrm>
          <a:prstGeom prst="rect">
            <a:avLst/>
          </a:prstGeom>
        </p:spPr>
      </p:pic>
      <p:sp>
        <p:nvSpPr>
          <p:cNvPr id="6" name="ZoneTexte 5"/>
          <p:cNvSpPr txBox="1"/>
          <p:nvPr/>
        </p:nvSpPr>
        <p:spPr>
          <a:xfrm>
            <a:off x="2736153" y="849742"/>
            <a:ext cx="7057552" cy="338554"/>
          </a:xfrm>
          <a:prstGeom prst="rect">
            <a:avLst/>
          </a:prstGeom>
          <a:noFill/>
        </p:spPr>
        <p:txBody>
          <a:bodyPr wrap="square" rtlCol="0">
            <a:spAutoFit/>
          </a:bodyPr>
          <a:lstStyle/>
          <a:p>
            <a:r>
              <a:rPr lang="fr-FR" sz="1600" dirty="0" smtClean="0">
                <a:solidFill>
                  <a:schemeClr val="bg1">
                    <a:lumMod val="65000"/>
                  </a:schemeClr>
                </a:solidFill>
                <a:latin typeface="+mj-lt"/>
              </a:rPr>
              <a:t>Poor </a:t>
            </a:r>
            <a:r>
              <a:rPr lang="fr-FR" sz="1600" dirty="0" err="1" smtClean="0">
                <a:solidFill>
                  <a:schemeClr val="bg1">
                    <a:lumMod val="65000"/>
                  </a:schemeClr>
                </a:solidFill>
                <a:latin typeface="+mj-lt"/>
              </a:rPr>
              <a:t>appearance</a:t>
            </a:r>
            <a:r>
              <a:rPr lang="fr-FR" sz="1600" dirty="0" smtClean="0">
                <a:solidFill>
                  <a:schemeClr val="bg1">
                    <a:lumMod val="65000"/>
                  </a:schemeClr>
                </a:solidFill>
                <a:latin typeface="+mj-lt"/>
              </a:rPr>
              <a:t> due to high profile surface of </a:t>
            </a:r>
            <a:r>
              <a:rPr lang="fr-FR" sz="1600" dirty="0" err="1" smtClean="0">
                <a:solidFill>
                  <a:schemeClr val="bg1">
                    <a:lumMod val="65000"/>
                  </a:schemeClr>
                </a:solidFill>
                <a:latin typeface="+mj-lt"/>
              </a:rPr>
              <a:t>customer</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cast</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iron</a:t>
            </a:r>
            <a:r>
              <a:rPr lang="fr-FR" sz="1600" dirty="0" smtClean="0">
                <a:solidFill>
                  <a:schemeClr val="bg1">
                    <a:lumMod val="65000"/>
                  </a:schemeClr>
                </a:solidFill>
                <a:latin typeface="+mj-lt"/>
              </a:rPr>
              <a:t> panels</a:t>
            </a:r>
            <a:endParaRPr lang="en-US" sz="1400" dirty="0">
              <a:solidFill>
                <a:schemeClr val="bg1">
                  <a:lumMod val="65000"/>
                </a:schemeClr>
              </a:solidFill>
            </a:endParaRPr>
          </a:p>
        </p:txBody>
      </p:sp>
    </p:spTree>
    <p:extLst>
      <p:ext uri="{BB962C8B-B14F-4D97-AF65-F5344CB8AC3E}">
        <p14:creationId xmlns:p14="http://schemas.microsoft.com/office/powerpoint/2010/main" val="273944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smtClean="0"/>
              <a:t>Spectracron</a:t>
            </a:r>
            <a:r>
              <a:rPr lang="en-US" baseline="30000" dirty="0" smtClean="0"/>
              <a:t>®</a:t>
            </a:r>
            <a:r>
              <a:rPr lang="en-US" dirty="0" smtClean="0"/>
              <a:t> 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defRPr/>
            </a:pPr>
            <a:fld id="{FD9C4343-C115-504A-8D4F-0B17318D4A48}" type="slidenum">
              <a:rPr lang="en-US">
                <a:solidFill>
                  <a:srgbClr val="666666"/>
                </a:solidFill>
                <a:latin typeface="Arial" panose="020B0604020202020204"/>
              </a:rPr>
              <a:pPr defTabSz="457063">
                <a:defRPr/>
              </a:pPr>
              <a:t>2</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smtClean="0"/>
              <a:t>Solventborne</a:t>
            </a:r>
            <a:r>
              <a:rPr lang="en-US" dirty="0" smtClean="0"/>
              <a:t> Primer</a:t>
            </a:r>
            <a:endParaRPr lang="en-US" dirty="0"/>
          </a:p>
        </p:txBody>
      </p:sp>
      <p:pic>
        <p:nvPicPr>
          <p:cNvPr id="69" name="Picture Placeholder 68">
            <a:extLst>
              <a:ext uri="{FF2B5EF4-FFF2-40B4-BE49-F238E27FC236}">
                <a16:creationId xmlns:a16="http://schemas.microsoft.com/office/drawing/2014/main" id="{F779CC08-6589-481F-80C1-2AF56937A2DD}"/>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p:pic>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1681986476"/>
              </p:ext>
            </p:extLst>
          </p:nvPr>
        </p:nvGraphicFramePr>
        <p:xfrm>
          <a:off x="183005" y="5661027"/>
          <a:ext cx="9117772" cy="769860"/>
        </p:xfrm>
        <a:graphic>
          <a:graphicData uri="http://schemas.openxmlformats.org/drawingml/2006/table">
            <a:tbl>
              <a:tblPr firstRow="1" bandRow="1">
                <a:tableStyleId>{5C22544A-7EE6-4342-B048-85BDC9FD1C3A}</a:tableStyleId>
              </a:tblPr>
              <a:tblGrid>
                <a:gridCol w="1266137">
                  <a:extLst>
                    <a:ext uri="{9D8B030D-6E8A-4147-A177-3AD203B41FA5}">
                      <a16:colId xmlns:a16="http://schemas.microsoft.com/office/drawing/2014/main" val="951066221"/>
                    </a:ext>
                  </a:extLst>
                </a:gridCol>
                <a:gridCol w="1761341">
                  <a:extLst>
                    <a:ext uri="{9D8B030D-6E8A-4147-A177-3AD203B41FA5}">
                      <a16:colId xmlns:a16="http://schemas.microsoft.com/office/drawing/2014/main" val="20001"/>
                    </a:ext>
                  </a:extLst>
                </a:gridCol>
                <a:gridCol w="1470071">
                  <a:extLst>
                    <a:ext uri="{9D8B030D-6E8A-4147-A177-3AD203B41FA5}">
                      <a16:colId xmlns:a16="http://schemas.microsoft.com/office/drawing/2014/main" val="1087333847"/>
                    </a:ext>
                  </a:extLst>
                </a:gridCol>
                <a:gridCol w="1281334">
                  <a:extLst>
                    <a:ext uri="{9D8B030D-6E8A-4147-A177-3AD203B41FA5}">
                      <a16:colId xmlns:a16="http://schemas.microsoft.com/office/drawing/2014/main" val="20002"/>
                    </a:ext>
                  </a:extLst>
                </a:gridCol>
                <a:gridCol w="3338889">
                  <a:extLst>
                    <a:ext uri="{9D8B030D-6E8A-4147-A177-3AD203B41FA5}">
                      <a16:colId xmlns:a16="http://schemas.microsoft.com/office/drawing/2014/main" val="1033070852"/>
                    </a:ext>
                  </a:extLst>
                </a:gridCol>
              </a:tblGrid>
              <a:tr h="294396">
                <a:tc>
                  <a:txBody>
                    <a:bodyPr/>
                    <a:lstStyle/>
                    <a:p>
                      <a:pPr algn="ctr">
                        <a:lnSpc>
                          <a:spcPct val="90000"/>
                        </a:lnSpc>
                      </a:pPr>
                      <a:r>
                        <a:rPr lang="en-US" sz="1400" b="1" dirty="0">
                          <a:solidFill>
                            <a:schemeClr val="bg1"/>
                          </a:solidFill>
                        </a:rPr>
                        <a:t>Availability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Substrates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ctr">
                        <a:lnSpc>
                          <a:spcPct val="90000"/>
                        </a:lnSpc>
                      </a:pPr>
                      <a:r>
                        <a:rPr lang="en-US" sz="1400" dirty="0" smtClean="0">
                          <a:latin typeface="Arial Narrow" panose="020B0606020202030204" pitchFamily="34" charset="0"/>
                        </a:rPr>
                        <a:t>USCA – </a:t>
                      </a:r>
                      <a:r>
                        <a:rPr lang="en-US" sz="1400" dirty="0" smtClean="0">
                          <a:solidFill>
                            <a:schemeClr val="tx1"/>
                          </a:solidFill>
                          <a:latin typeface="Arial Narrow" panose="020B0606020202030204" pitchFamily="34" charset="0"/>
                        </a:rPr>
                        <a:t>MTO</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Liquid </a:t>
                      </a:r>
                      <a:r>
                        <a:rPr lang="en-US" sz="1400" dirty="0" err="1" smtClean="0">
                          <a:latin typeface="Arial Narrow" panose="020B0606020202030204" pitchFamily="34" charset="0"/>
                        </a:rPr>
                        <a:t>Solventborne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Primer</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2K Epoxy</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dirty="0" smtClean="0">
                          <a:solidFill>
                            <a:schemeClr val="dk1"/>
                          </a:solidFill>
                          <a:latin typeface="Arial Narrow" panose="020B0606020202030204" pitchFamily="34" charset="0"/>
                          <a:ea typeface="+mn-ea"/>
                          <a:cs typeface="+mn-cs"/>
                        </a:rPr>
                        <a:t>CRS, HRS, </a:t>
                      </a:r>
                      <a:r>
                        <a:rPr lang="en-US" sz="1400" kern="1200" dirty="0" err="1" smtClean="0">
                          <a:solidFill>
                            <a:schemeClr val="dk1"/>
                          </a:solidFill>
                          <a:latin typeface="Arial Narrow" panose="020B0606020202030204" pitchFamily="34" charset="0"/>
                          <a:ea typeface="+mn-ea"/>
                          <a:cs typeface="+mn-cs"/>
                        </a:rPr>
                        <a:t>Galvanneal</a:t>
                      </a:r>
                      <a:r>
                        <a:rPr lang="en-US" sz="1400" kern="1200" dirty="0" smtClean="0">
                          <a:solidFill>
                            <a:schemeClr val="dk1"/>
                          </a:solidFill>
                          <a:latin typeface="Arial Narrow" panose="020B0606020202030204" pitchFamily="34" charset="0"/>
                          <a:ea typeface="+mn-ea"/>
                          <a:cs typeface="+mn-cs"/>
                        </a:rPr>
                        <a:t> Steel, Galvanized Steel, Aluminum, Shot Blast Steel and Cast Iron</a:t>
                      </a:r>
                      <a:endParaRPr lang="en-US" sz="1400" kern="1200" dirty="0" smtClean="0">
                        <a:solidFill>
                          <a:srgbClr val="FF0000"/>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nvPr>
        </p:nvGraphicFramePr>
        <p:xfrm>
          <a:off x="9553667" y="2319308"/>
          <a:ext cx="2328404" cy="1354283"/>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PPG Segments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and 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Transportation</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General Industrial</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nvPr>
        </p:nvGraphicFramePr>
        <p:xfrm>
          <a:off x="9553666" y="3790137"/>
          <a:ext cx="2328404" cy="2014579"/>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Suggested Uses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Material</a:t>
                      </a:r>
                      <a:r>
                        <a:rPr lang="en-US" sz="1400" baseline="0" dirty="0" smtClean="0">
                          <a:latin typeface="Arial Narrow" panose="020B0606020202030204" pitchFamily="34" charset="0"/>
                        </a:rPr>
                        <a:t> Handling</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3390">
                <a:tc>
                  <a:txBody>
                    <a:bodyPr/>
                    <a:lstStyle/>
                    <a:p>
                      <a:pPr algn="l">
                        <a:lnSpc>
                          <a:spcPct val="90000"/>
                        </a:lnSpc>
                      </a:pPr>
                      <a:r>
                        <a:rPr lang="en-US" sz="1400" dirty="0" smtClean="0">
                          <a:latin typeface="Arial Narrow" panose="020B0606020202030204" pitchFamily="34" charset="0"/>
                        </a:rPr>
                        <a:t>Recreational Vehicles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smtClean="0">
                          <a:latin typeface="Arial Narrow" panose="020B0606020202030204" pitchFamily="34" charset="0"/>
                        </a:rPr>
                        <a:t>Truck Bodies and Beds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Electrical</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7" name="Content Placeholder 6"/>
          <p:cNvGraphicFramePr>
            <a:graphicFrameLocks noGrp="1"/>
          </p:cNvGraphicFramePr>
          <p:nvPr>
            <p:ph idx="14"/>
            <p:extLst/>
          </p:nvPr>
        </p:nvGraphicFramePr>
        <p:xfrm>
          <a:off x="183005" y="2114710"/>
          <a:ext cx="9094949" cy="3204777"/>
        </p:xfrm>
        <a:graphic>
          <a:graphicData uri="http://schemas.openxmlformats.org/drawingml/2006/table">
            <a:tbl>
              <a:tblPr firstRow="1" bandRow="1">
                <a:tableStyleId>{5C22544A-7EE6-4342-B048-85BDC9FD1C3A}</a:tableStyleId>
              </a:tblPr>
              <a:tblGrid>
                <a:gridCol w="3946156">
                  <a:extLst>
                    <a:ext uri="{9D8B030D-6E8A-4147-A177-3AD203B41FA5}">
                      <a16:colId xmlns:a16="http://schemas.microsoft.com/office/drawing/2014/main" val="2538106131"/>
                    </a:ext>
                  </a:extLst>
                </a:gridCol>
                <a:gridCol w="5148793">
                  <a:extLst>
                    <a:ext uri="{9D8B030D-6E8A-4147-A177-3AD203B41FA5}">
                      <a16:colId xmlns:a16="http://schemas.microsoft.com/office/drawing/2014/main" val="909211771"/>
                    </a:ext>
                  </a:extLst>
                </a:gridCol>
              </a:tblGrid>
              <a:tr h="3707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Features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Potential Customer Benefits</a:t>
                      </a:r>
                      <a:endParaRPr lang="en-US" sz="1800" dirty="0">
                        <a:solidFill>
                          <a:schemeClr val="accent1"/>
                        </a:solidFill>
                      </a:endParaRP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8344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Strong</a:t>
                      </a:r>
                      <a:r>
                        <a:rPr lang="en-US" sz="1700" baseline="0" dirty="0" smtClean="0"/>
                        <a:t> corrosion performance</a:t>
                      </a:r>
                      <a:endParaRPr lang="en-US" sz="1700" dirty="0" smtClean="0"/>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Protects assets and increases</a:t>
                      </a:r>
                      <a:r>
                        <a:rPr lang="en-US" sz="1700" baseline="0" dirty="0" smtClean="0"/>
                        <a:t> product longevity</a:t>
                      </a:r>
                      <a:endParaRPr lang="en-US" sz="1700" dirty="0" smtClean="0"/>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80209"/>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Multi-metal compatibility</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process complexity, footprint and costs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2836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Excellent pop and sag performance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Lowers application cost and rework</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12814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Wide application and recoat window</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Provides flexibility in process conditions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18357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Wet-on-wet capable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Increases throughput and decreases process cost</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034831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Customizable colors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Allows differentiation through color</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391961"/>
                  </a:ext>
                </a:extLst>
              </a:tr>
              <a:tr h="609441">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2.8 lbs./gal. VOCs, less exempts and specifically formulated without HAPs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cost related</a:t>
                      </a:r>
                      <a:r>
                        <a:rPr lang="en-US" sz="1700" kern="1200" baseline="0" dirty="0" smtClean="0">
                          <a:solidFill>
                            <a:schemeClr val="dk1"/>
                          </a:solidFill>
                          <a:latin typeface="+mn-lt"/>
                          <a:ea typeface="+mn-ea"/>
                          <a:cs typeface="+mn-cs"/>
                        </a:rPr>
                        <a:t> to</a:t>
                      </a:r>
                      <a:r>
                        <a:rPr lang="en-US" sz="1700" kern="1200" dirty="0" smtClean="0">
                          <a:solidFill>
                            <a:schemeClr val="dk1"/>
                          </a:solidFill>
                          <a:latin typeface="+mn-lt"/>
                          <a:ea typeface="+mn-ea"/>
                          <a:cs typeface="+mn-cs"/>
                        </a:rPr>
                        <a:t> environmental controls </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385499"/>
                  </a:ext>
                </a:extLst>
              </a:tr>
            </a:tbl>
          </a:graphicData>
        </a:graphic>
      </p:graphicFrame>
      <p:sp>
        <p:nvSpPr>
          <p:cNvPr id="8" name="TextBox 7"/>
          <p:cNvSpPr txBox="1"/>
          <p:nvPr/>
        </p:nvSpPr>
        <p:spPr>
          <a:xfrm>
            <a:off x="126967" y="1314641"/>
            <a:ext cx="9426698" cy="584623"/>
          </a:xfrm>
          <a:prstGeom prst="rect">
            <a:avLst/>
          </a:prstGeom>
          <a:noFill/>
        </p:spPr>
        <p:txBody>
          <a:bodyPr wrap="square" rtlCol="0">
            <a:spAutoFit/>
          </a:bodyPr>
          <a:lstStyle/>
          <a:p>
            <a:pPr algn="ctr" defTabSz="914126"/>
            <a:r>
              <a:rPr lang="en-US" sz="1600" dirty="0">
                <a:solidFill>
                  <a:prstClr val="black"/>
                </a:solidFill>
                <a:latin typeface="Arial" panose="020B0604020202020204"/>
              </a:rPr>
              <a:t>Initially introduced into the OEM agriculture and construction equipment segment this primer technology has demonstrated value to our customers.</a:t>
            </a:r>
          </a:p>
        </p:txBody>
      </p:sp>
      <p:pic>
        <p:nvPicPr>
          <p:cNvPr id="5" name="Picture Placeholder 4"/>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6121" r="6121"/>
          <a:stretch>
            <a:fillRect/>
          </a:stretch>
        </p:blipFill>
        <p:spPr/>
      </p:pic>
    </p:spTree>
    <p:extLst>
      <p:ext uri="{BB962C8B-B14F-4D97-AF65-F5344CB8AC3E}">
        <p14:creationId xmlns:p14="http://schemas.microsoft.com/office/powerpoint/2010/main" val="338561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20</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 </a:t>
            </a:r>
            <a:br>
              <a:rPr lang="en-US" sz="2200" b="1" dirty="0" smtClean="0"/>
            </a:br>
            <a:r>
              <a:rPr lang="en-US" dirty="0" smtClean="0">
                <a:solidFill>
                  <a:schemeClr val="tx2"/>
                </a:solidFill>
              </a:rPr>
              <a:t>Aluminum</a:t>
            </a:r>
            <a:r>
              <a:rPr lang="en-US" dirty="0" smtClean="0"/>
              <a:t>  </a:t>
            </a:r>
            <a:endParaRPr lang="en-US" dirty="0"/>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352906"/>
            <a:ext cx="6858000" cy="5143500"/>
          </a:xfrm>
          <a:prstGeom prst="rect">
            <a:avLst/>
          </a:prstGeom>
        </p:spPr>
      </p:pic>
    </p:spTree>
    <p:extLst>
      <p:ext uri="{BB962C8B-B14F-4D97-AF65-F5344CB8AC3E}">
        <p14:creationId xmlns:p14="http://schemas.microsoft.com/office/powerpoint/2010/main" val="113752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endParaRPr lang="en-US" dirty="0"/>
          </a:p>
        </p:txBody>
      </p:sp>
      <p:sp>
        <p:nvSpPr>
          <p:cNvPr id="3" name="Espace réservé du numéro de diapositive 2"/>
          <p:cNvSpPr>
            <a:spLocks noGrp="1"/>
          </p:cNvSpPr>
          <p:nvPr>
            <p:ph type="sldNum" sz="quarter" idx="12"/>
          </p:nvPr>
        </p:nvSpPr>
        <p:spPr/>
        <p:txBody>
          <a:bodyPr/>
          <a:lstStyle/>
          <a:p>
            <a:fld id="{FD9C4343-C115-504A-8D4F-0B17318D4A48}" type="slidenum">
              <a:rPr lang="en-US" smtClean="0"/>
              <a:t>21</a:t>
            </a:fld>
            <a:endParaRPr lang="en-US" dirty="0"/>
          </a:p>
        </p:txBody>
      </p:sp>
      <p:sp>
        <p:nvSpPr>
          <p:cNvPr id="4" name="Titre 3"/>
          <p:cNvSpPr>
            <a:spLocks noGrp="1"/>
          </p:cNvSpPr>
          <p:nvPr>
            <p:ph type="title"/>
          </p:nvPr>
        </p:nvSpPr>
        <p:spPr>
          <a:xfrm>
            <a:off x="265176" y="366962"/>
            <a:ext cx="11667744" cy="535406"/>
          </a:xfrm>
        </p:spPr>
        <p:txBody>
          <a:bodyPr/>
          <a:lstStyle/>
          <a:p>
            <a:r>
              <a:rPr lang="fr-FR" dirty="0" err="1" smtClean="0"/>
              <a:t>Color</a:t>
            </a:r>
            <a:r>
              <a:rPr lang="fr-FR" dirty="0" smtClean="0"/>
              <a:t> </a:t>
            </a:r>
            <a:r>
              <a:rPr lang="fr-FR" dirty="0" err="1"/>
              <a:t>P</a:t>
            </a:r>
            <a:r>
              <a:rPr lang="fr-FR" dirty="0" err="1" smtClean="0"/>
              <a:t>allet</a:t>
            </a:r>
            <a:r>
              <a:rPr lang="fr-FR" dirty="0" smtClean="0"/>
              <a:t> </a:t>
            </a:r>
            <a:r>
              <a:rPr lang="fr-FR" dirty="0" err="1"/>
              <a:t>C</a:t>
            </a:r>
            <a:r>
              <a:rPr lang="fr-FR" dirty="0" err="1" smtClean="0"/>
              <a:t>apability</a:t>
            </a:r>
            <a:r>
              <a:rPr lang="fr-FR" dirty="0" smtClean="0"/>
              <a:t> </a:t>
            </a:r>
            <a:endParaRPr lang="en-US" dirty="0"/>
          </a:p>
        </p:txBody>
      </p:sp>
      <p:sp>
        <p:nvSpPr>
          <p:cNvPr id="5" name="Content Placeholder 2"/>
          <p:cNvSpPr txBox="1">
            <a:spLocks/>
          </p:cNvSpPr>
          <p:nvPr/>
        </p:nvSpPr>
        <p:spPr>
          <a:xfrm>
            <a:off x="260350" y="1600423"/>
            <a:ext cx="6813832" cy="2518611"/>
          </a:xfrm>
          <a:prstGeom prst="rect">
            <a:avLst/>
          </a:prstGeom>
        </p:spPr>
        <p:txBody>
          <a:bodyPr>
            <a:normAutofit/>
          </a:bodyPr>
          <a:lst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a:lnSpc>
                <a:spcPct val="100000"/>
              </a:lnSpc>
            </a:pPr>
            <a:r>
              <a:rPr lang="en-US" sz="1800" dirty="0" smtClean="0">
                <a:solidFill>
                  <a:schemeClr val="tx2"/>
                </a:solidFill>
              </a:rPr>
              <a:t>VRP Primer can be tinted on demand by </a:t>
            </a:r>
            <a:r>
              <a:rPr lang="en-US" sz="1800" dirty="0" err="1" smtClean="0">
                <a:solidFill>
                  <a:schemeClr val="tx2"/>
                </a:solidFill>
              </a:rPr>
              <a:t>tinter</a:t>
            </a:r>
            <a:r>
              <a:rPr lang="en-US" sz="1800" dirty="0" smtClean="0">
                <a:solidFill>
                  <a:schemeClr val="tx2"/>
                </a:solidFill>
              </a:rPr>
              <a:t> addition and achieve a wide range of colors.</a:t>
            </a:r>
          </a:p>
          <a:p>
            <a:pPr>
              <a:lnSpc>
                <a:spcPct val="100000"/>
              </a:lnSpc>
            </a:pPr>
            <a:r>
              <a:rPr lang="fr-FR" sz="1800" dirty="0" smtClean="0">
                <a:solidFill>
                  <a:schemeClr val="tx2"/>
                </a:solidFill>
              </a:rPr>
              <a:t>This opens new </a:t>
            </a:r>
            <a:r>
              <a:rPr lang="fr-FR" sz="1800" dirty="0" err="1" smtClean="0">
                <a:solidFill>
                  <a:schemeClr val="tx2"/>
                </a:solidFill>
              </a:rPr>
              <a:t>opportunity</a:t>
            </a:r>
            <a:r>
              <a:rPr lang="fr-FR" sz="1800" dirty="0" smtClean="0">
                <a:solidFill>
                  <a:schemeClr val="tx2"/>
                </a:solidFill>
              </a:rPr>
              <a:t> </a:t>
            </a:r>
            <a:r>
              <a:rPr lang="fr-FR" sz="1800" dirty="0" err="1" smtClean="0">
                <a:solidFill>
                  <a:schemeClr val="tx2"/>
                </a:solidFill>
              </a:rPr>
              <a:t>where</a:t>
            </a:r>
            <a:r>
              <a:rPr lang="fr-FR" sz="1800" dirty="0" smtClean="0">
                <a:solidFill>
                  <a:schemeClr val="tx2"/>
                </a:solidFill>
              </a:rPr>
              <a:t> multiple primer </a:t>
            </a:r>
            <a:r>
              <a:rPr lang="fr-FR" sz="1800" dirty="0" err="1" smtClean="0">
                <a:solidFill>
                  <a:schemeClr val="tx2"/>
                </a:solidFill>
              </a:rPr>
              <a:t>colors</a:t>
            </a:r>
            <a:r>
              <a:rPr lang="fr-FR" sz="1800" dirty="0" smtClean="0">
                <a:solidFill>
                  <a:schemeClr val="tx2"/>
                </a:solidFill>
              </a:rPr>
              <a:t>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required</a:t>
            </a:r>
            <a:endParaRPr lang="fr-FR" sz="1800" dirty="0">
              <a:solidFill>
                <a:schemeClr val="tx2"/>
              </a:solidFill>
            </a:endParaRPr>
          </a:p>
          <a:p>
            <a:pPr>
              <a:lnSpc>
                <a:spcPct val="100000"/>
              </a:lnSpc>
            </a:pPr>
            <a:r>
              <a:rPr lang="fr-FR" sz="1800" dirty="0" smtClean="0">
                <a:solidFill>
                  <a:schemeClr val="tx2"/>
                </a:solidFill>
              </a:rPr>
              <a:t>Solution </a:t>
            </a:r>
            <a:r>
              <a:rPr lang="fr-FR" sz="1800" dirty="0" err="1" smtClean="0">
                <a:solidFill>
                  <a:schemeClr val="tx2"/>
                </a:solidFill>
              </a:rPr>
              <a:t>when</a:t>
            </a:r>
            <a:r>
              <a:rPr lang="fr-FR" sz="1800" dirty="0" smtClean="0">
                <a:solidFill>
                  <a:schemeClr val="tx2"/>
                </a:solidFill>
              </a:rPr>
              <a:t> a </a:t>
            </a:r>
            <a:r>
              <a:rPr lang="fr-FR" sz="1800" dirty="0" err="1" smtClean="0">
                <a:solidFill>
                  <a:schemeClr val="tx2"/>
                </a:solidFill>
              </a:rPr>
              <a:t>colored</a:t>
            </a:r>
            <a:r>
              <a:rPr lang="fr-FR" sz="1800" dirty="0" smtClean="0">
                <a:solidFill>
                  <a:schemeClr val="tx2"/>
                </a:solidFill>
              </a:rPr>
              <a:t> primer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used</a:t>
            </a:r>
            <a:r>
              <a:rPr lang="fr-FR" sz="1800" dirty="0" smtClean="0">
                <a:solidFill>
                  <a:schemeClr val="tx2"/>
                </a:solidFill>
              </a:rPr>
              <a:t> on </a:t>
            </a:r>
            <a:r>
              <a:rPr lang="fr-FR" sz="1800" dirty="0" err="1" smtClean="0">
                <a:solidFill>
                  <a:schemeClr val="tx2"/>
                </a:solidFill>
              </a:rPr>
              <a:t>hidden</a:t>
            </a:r>
            <a:r>
              <a:rPr lang="fr-FR" sz="1800" dirty="0" smtClean="0">
                <a:solidFill>
                  <a:schemeClr val="tx2"/>
                </a:solidFill>
              </a:rPr>
              <a:t> parts </a:t>
            </a:r>
            <a:r>
              <a:rPr lang="fr-FR" sz="1800" dirty="0" err="1" smtClean="0">
                <a:solidFill>
                  <a:schemeClr val="tx2"/>
                </a:solidFill>
              </a:rPr>
              <a:t>with</a:t>
            </a:r>
            <a:r>
              <a:rPr lang="fr-FR" sz="1800" dirty="0" smtClean="0">
                <a:solidFill>
                  <a:schemeClr val="tx2"/>
                </a:solidFill>
              </a:rPr>
              <a:t> no </a:t>
            </a:r>
            <a:r>
              <a:rPr lang="fr-FR" sz="1800" dirty="0" err="1" smtClean="0">
                <a:solidFill>
                  <a:schemeClr val="tx2"/>
                </a:solidFill>
              </a:rPr>
              <a:t>topcoat</a:t>
            </a:r>
            <a:r>
              <a:rPr lang="fr-FR" sz="1800" dirty="0" smtClean="0">
                <a:solidFill>
                  <a:schemeClr val="tx2"/>
                </a:solidFill>
              </a:rPr>
              <a:t>*</a:t>
            </a:r>
            <a:endParaRPr lang="en-US" sz="1800" dirty="0" smtClean="0">
              <a:solidFill>
                <a:schemeClr val="tx2"/>
              </a:solidFill>
            </a:endParaRPr>
          </a:p>
        </p:txBody>
      </p:sp>
      <p:pic>
        <p:nvPicPr>
          <p:cNvPr id="8194" name="Picture 2"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4182" y="1328726"/>
            <a:ext cx="4549578" cy="306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p:cNvSpPr txBox="1"/>
          <p:nvPr/>
        </p:nvSpPr>
        <p:spPr>
          <a:xfrm>
            <a:off x="2751372" y="5808438"/>
            <a:ext cx="5811506" cy="261610"/>
          </a:xfrm>
          <a:prstGeom prst="rect">
            <a:avLst/>
          </a:prstGeom>
          <a:noFill/>
        </p:spPr>
        <p:txBody>
          <a:bodyPr wrap="square" rtlCol="0">
            <a:spAutoFit/>
          </a:bodyPr>
          <a:lstStyle/>
          <a:p>
            <a:pPr algn="ctr"/>
            <a:r>
              <a:rPr lang="en-US" sz="1100" i="1" dirty="0" smtClean="0">
                <a:solidFill>
                  <a:schemeClr val="tx2"/>
                </a:solidFill>
              </a:rPr>
              <a:t>* Not to be used in areas in direct contact with UV </a:t>
            </a:r>
            <a:endParaRPr lang="en-US" sz="1100" i="1" dirty="0">
              <a:solidFill>
                <a:schemeClr val="tx2"/>
              </a:solidFill>
            </a:endParaRPr>
          </a:p>
        </p:txBody>
      </p:sp>
    </p:spTree>
    <p:extLst>
      <p:ext uri="{BB962C8B-B14F-4D97-AF65-F5344CB8AC3E}">
        <p14:creationId xmlns:p14="http://schemas.microsoft.com/office/powerpoint/2010/main" val="35120339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1114" y="356144"/>
            <a:ext cx="8984932" cy="653328"/>
          </a:xfrm>
        </p:spPr>
        <p:txBody>
          <a:bodyPr>
            <a:normAutofit fontScale="90000"/>
          </a:bodyPr>
          <a:lstStyle/>
          <a:p>
            <a:r>
              <a:rPr lang="en-US" sz="3100" b="1" dirty="0" smtClean="0"/>
              <a:t>Selling PPG </a:t>
            </a:r>
            <a:r>
              <a:rPr lang="en-US" sz="3100" b="1" i="1" dirty="0" smtClean="0"/>
              <a:t>Spectracron VRP </a:t>
            </a:r>
            <a:r>
              <a:rPr lang="en-US" sz="3100" b="1" dirty="0" smtClean="0"/>
              <a:t>Primer</a:t>
            </a:r>
            <a:r>
              <a:rPr lang="en-US" dirty="0" smtClean="0"/>
              <a:t/>
            </a:r>
            <a:br>
              <a:rPr lang="en-US" dirty="0" smtClean="0"/>
            </a:br>
            <a:r>
              <a:rPr lang="en-US" sz="2200" b="1" dirty="0" smtClean="0">
                <a:solidFill>
                  <a:schemeClr val="tx2"/>
                </a:solidFill>
              </a:rPr>
              <a:t>Key Value Points for Customers</a:t>
            </a:r>
            <a:endParaRPr lang="en-US" sz="2200" b="1" dirty="0">
              <a:solidFill>
                <a:schemeClr val="tx2"/>
              </a:solidFill>
            </a:endParaRPr>
          </a:p>
        </p:txBody>
      </p:sp>
      <p:sp>
        <p:nvSpPr>
          <p:cNvPr id="4" name="Content Placeholder 3"/>
          <p:cNvSpPr>
            <a:spLocks noGrp="1"/>
          </p:cNvSpPr>
          <p:nvPr>
            <p:ph idx="1"/>
          </p:nvPr>
        </p:nvSpPr>
        <p:spPr>
          <a:xfrm>
            <a:off x="2821114" y="1243300"/>
            <a:ext cx="8757735" cy="5110650"/>
          </a:xfrm>
        </p:spPr>
        <p:txBody>
          <a:bodyPr>
            <a:noAutofit/>
          </a:bodyPr>
          <a:lstStyle/>
          <a:p>
            <a:pPr>
              <a:lnSpc>
                <a:spcPct val="110000"/>
              </a:lnSpc>
            </a:pPr>
            <a:r>
              <a:rPr lang="en-US" sz="1800" b="1" dirty="0" smtClean="0"/>
              <a:t>Looking for a primer that will work for all your parts and with all your different manufacturing processes and tier supplier and outsourcers? </a:t>
            </a:r>
            <a:r>
              <a:rPr lang="en-US" sz="1800" dirty="0" smtClean="0"/>
              <a:t>PPG </a:t>
            </a:r>
            <a:r>
              <a:rPr lang="en-US" sz="1600" i="1" dirty="0" smtClean="0"/>
              <a:t>Spectracron </a:t>
            </a:r>
            <a:r>
              <a:rPr lang="en-US" sz="1600" i="1" dirty="0"/>
              <a:t>VRP</a:t>
            </a:r>
            <a:r>
              <a:rPr lang="en-US" sz="1600" dirty="0"/>
              <a:t> </a:t>
            </a:r>
            <a:r>
              <a:rPr lang="en-US" sz="1600" dirty="0" smtClean="0"/>
              <a:t>primer’s proven </a:t>
            </a:r>
            <a:r>
              <a:rPr lang="en-US" sz="1600" dirty="0"/>
              <a:t>compatibility with a broad range of </a:t>
            </a:r>
            <a:r>
              <a:rPr lang="en-US" sz="1600" dirty="0" smtClean="0"/>
              <a:t>substrates</a:t>
            </a:r>
            <a:r>
              <a:rPr lang="en-US" sz="1600" dirty="0"/>
              <a:t> </a:t>
            </a:r>
            <a:r>
              <a:rPr lang="en-US" sz="1600" dirty="0" smtClean="0"/>
              <a:t>and topcoats</a:t>
            </a:r>
            <a:r>
              <a:rPr lang="en-US" sz="1600" dirty="0"/>
              <a:t> </a:t>
            </a:r>
            <a:r>
              <a:rPr lang="en-US" sz="1600" dirty="0" smtClean="0"/>
              <a:t>as well as its application flexibility make it the ideal single source solution for all your industrial manufacturing primer needs.</a:t>
            </a:r>
            <a:endParaRPr lang="en-US" sz="1600" b="1" dirty="0" smtClean="0"/>
          </a:p>
          <a:p>
            <a:pPr>
              <a:lnSpc>
                <a:spcPct val="110000"/>
              </a:lnSpc>
            </a:pPr>
            <a:r>
              <a:rPr lang="en-US" sz="1800" b="1" dirty="0" smtClean="0"/>
              <a:t>Looking to prevent premature rusting and increase the lifespan of your product? </a:t>
            </a:r>
            <a:r>
              <a:rPr lang="en-US" sz="1800" dirty="0" smtClean="0"/>
              <a:t>PPG</a:t>
            </a:r>
            <a:r>
              <a:rPr lang="en-US" sz="1800" b="1" dirty="0" smtClean="0"/>
              <a:t> </a:t>
            </a:r>
            <a:r>
              <a:rPr lang="en-US" sz="1600" i="1" dirty="0" smtClean="0"/>
              <a:t>Spectracron VRP</a:t>
            </a:r>
            <a:r>
              <a:rPr lang="en-US" sz="1600" dirty="0" smtClean="0"/>
              <a:t> primer satisfies </a:t>
            </a:r>
            <a:r>
              <a:rPr lang="en-US" sz="1600" dirty="0">
                <a:solidFill>
                  <a:schemeClr val="tx2"/>
                </a:solidFill>
              </a:rPr>
              <a:t>various HDE </a:t>
            </a:r>
            <a:r>
              <a:rPr lang="en-US" sz="1600" dirty="0" smtClean="0">
                <a:solidFill>
                  <a:schemeClr val="tx2"/>
                </a:solidFill>
              </a:rPr>
              <a:t>OEM’s highest level specification for corrosion resistance and edge protection while equaling or outperforming other high performance primers in corrosion prevention.</a:t>
            </a:r>
          </a:p>
          <a:p>
            <a:pPr>
              <a:lnSpc>
                <a:spcPct val="110000"/>
              </a:lnSpc>
            </a:pPr>
            <a:r>
              <a:rPr lang="en-US" sz="1800" b="1" dirty="0" smtClean="0"/>
              <a:t>Want </a:t>
            </a:r>
            <a:r>
              <a:rPr lang="en-US" sz="1800" b="1" dirty="0"/>
              <a:t>to improve efficiency on your shop floor? Speed up application time? </a:t>
            </a:r>
            <a:r>
              <a:rPr lang="en-US" sz="1600" dirty="0"/>
              <a:t>With the ability for 5 minute wet-on-wet application</a:t>
            </a:r>
            <a:r>
              <a:rPr lang="en-US" sz="1600" dirty="0" smtClean="0"/>
              <a:t>, PPG </a:t>
            </a:r>
            <a:r>
              <a:rPr lang="en-US" sz="1600" i="1" dirty="0"/>
              <a:t>Spectracron VRP</a:t>
            </a:r>
            <a:r>
              <a:rPr lang="en-US" sz="1600" dirty="0"/>
              <a:t> primer</a:t>
            </a:r>
            <a:r>
              <a:rPr lang="en-US" sz="1600" i="1" dirty="0"/>
              <a:t> </a:t>
            </a:r>
            <a:r>
              <a:rPr lang="en-US" sz="1600" dirty="0"/>
              <a:t>can greatly reduce downtime between primer and topcoat application, allowing for faster production</a:t>
            </a:r>
            <a:r>
              <a:rPr lang="en-US" sz="1600" dirty="0" smtClean="0"/>
              <a:t>.</a:t>
            </a:r>
            <a:endParaRPr lang="en-US" sz="1600" b="1" dirty="0" smtClean="0"/>
          </a:p>
          <a:p>
            <a:pPr>
              <a:lnSpc>
                <a:spcPct val="110000"/>
              </a:lnSpc>
            </a:pPr>
            <a:r>
              <a:rPr lang="en-US" sz="1800" b="1" dirty="0" smtClean="0"/>
              <a:t>Trying to reduce emissions and move towards a more sustainable future? </a:t>
            </a:r>
            <a:r>
              <a:rPr lang="en-US" sz="1600" dirty="0" smtClean="0"/>
              <a:t>With only 2.8 </a:t>
            </a:r>
            <a:r>
              <a:rPr lang="en-US" sz="1600" dirty="0" err="1" smtClean="0"/>
              <a:t>lbs</a:t>
            </a:r>
            <a:r>
              <a:rPr lang="en-US" sz="1600" dirty="0" smtClean="0"/>
              <a:t>/gal VOC (less exemptions) and specifically formulated without HAPs, PPG </a:t>
            </a:r>
            <a:r>
              <a:rPr lang="en-US" sz="1600" i="1" dirty="0" smtClean="0"/>
              <a:t>Spectracron VRP</a:t>
            </a:r>
            <a:r>
              <a:rPr lang="en-US" sz="1600" dirty="0" smtClean="0"/>
              <a:t> primer delivers exceptional performance with minimal environmental impact.</a:t>
            </a:r>
            <a:endParaRPr lang="en-US" sz="1600" b="1" dirty="0" smtClean="0"/>
          </a:p>
        </p:txBody>
      </p:sp>
      <p:pic>
        <p:nvPicPr>
          <p:cNvPr id="7" name="Picture Placeholder 6"/>
          <p:cNvPicPr>
            <a:picLocks noGrp="1" noChangeAspect="1"/>
          </p:cNvPicPr>
          <p:nvPr>
            <p:ph type="pic" sz="quarter" idx="4294967295"/>
          </p:nvPr>
        </p:nvPicPr>
        <p:blipFill rotWithShape="1">
          <a:blip r:embed="rId3">
            <a:extLst>
              <a:ext uri="{28A0092B-C50C-407E-A947-70E740481C1C}">
                <a14:useLocalDpi xmlns:a14="http://schemas.microsoft.com/office/drawing/2010/main"/>
              </a:ext>
            </a:extLst>
          </a:blip>
          <a:srcRect/>
          <a:stretch/>
        </p:blipFill>
        <p:spPr>
          <a:xfrm>
            <a:off x="0" y="168275"/>
            <a:ext cx="2730500" cy="6689725"/>
          </a:xfrm>
          <a:prstGeom prst="rect">
            <a:avLst/>
          </a:prstGeom>
        </p:spPr>
      </p:pic>
    </p:spTree>
    <p:extLst>
      <p:ext uri="{BB962C8B-B14F-4D97-AF65-F5344CB8AC3E}">
        <p14:creationId xmlns:p14="http://schemas.microsoft.com/office/powerpoint/2010/main" val="351286404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8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a:t>Spectracron</a:t>
            </a:r>
            <a:r>
              <a:rPr lang="en-US" baseline="30000" dirty="0"/>
              <a:t>®</a:t>
            </a:r>
            <a:r>
              <a:rPr lang="en-US" dirty="0"/>
              <a:t> </a:t>
            </a:r>
            <a:r>
              <a:rPr lang="en-US" dirty="0" smtClean="0"/>
              <a:t>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fld id="{FD9C4343-C115-504A-8D4F-0B17318D4A48}" type="slidenum">
              <a:rPr lang="en-US">
                <a:solidFill>
                  <a:srgbClr val="666666"/>
                </a:solidFill>
                <a:latin typeface="Arial" panose="020B0604020202020204"/>
              </a:rPr>
              <a:pPr defTabSz="457063"/>
              <a:t>3</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a:t>Solventborne</a:t>
            </a:r>
            <a:r>
              <a:rPr lang="en-US" dirty="0"/>
              <a:t> </a:t>
            </a:r>
            <a:r>
              <a:rPr lang="en-US" dirty="0" smtClean="0"/>
              <a:t>Primer</a:t>
            </a:r>
            <a:endParaRPr lang="en-US" dirty="0"/>
          </a:p>
        </p:txBody>
      </p:sp>
      <p:graphicFrame>
        <p:nvGraphicFramePr>
          <p:cNvPr id="11" name="Table 10">
            <a:extLst>
              <a:ext uri="{FF2B5EF4-FFF2-40B4-BE49-F238E27FC236}">
                <a16:creationId xmlns:a16="http://schemas.microsoft.com/office/drawing/2014/main" id="{BC9A1CDA-0EAA-4C88-8611-6AB3633B1D83}"/>
              </a:ext>
            </a:extLst>
          </p:cNvPr>
          <p:cNvGraphicFramePr>
            <a:graphicFrameLocks noGrp="1"/>
          </p:cNvGraphicFramePr>
          <p:nvPr>
            <p:extLst/>
          </p:nvPr>
        </p:nvGraphicFramePr>
        <p:xfrm>
          <a:off x="333289" y="1134659"/>
          <a:ext cx="8859601" cy="1673611"/>
        </p:xfrm>
        <a:graphic>
          <a:graphicData uri="http://schemas.openxmlformats.org/drawingml/2006/table">
            <a:tbl>
              <a:tblPr firstRow="1" bandRow="1">
                <a:tableStyleId>{5C22544A-7EE6-4342-B048-85BDC9FD1C3A}</a:tableStyleId>
              </a:tblPr>
              <a:tblGrid>
                <a:gridCol w="3471601">
                  <a:extLst>
                    <a:ext uri="{9D8B030D-6E8A-4147-A177-3AD203B41FA5}">
                      <a16:colId xmlns:a16="http://schemas.microsoft.com/office/drawing/2014/main" val="20001"/>
                    </a:ext>
                  </a:extLst>
                </a:gridCol>
                <a:gridCol w="2170608">
                  <a:extLst>
                    <a:ext uri="{9D8B030D-6E8A-4147-A177-3AD203B41FA5}">
                      <a16:colId xmlns:a16="http://schemas.microsoft.com/office/drawing/2014/main" val="20002"/>
                    </a:ext>
                  </a:extLst>
                </a:gridCol>
                <a:gridCol w="3217392">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Product </a:t>
                      </a:r>
                      <a:r>
                        <a:rPr lang="en-US" sz="1400" b="1" dirty="0" smtClean="0">
                          <a:solidFill>
                            <a:schemeClr val="bg1"/>
                          </a:solidFill>
                        </a:rPr>
                        <a:t>Characteristics*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Color</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Gray &amp; Buff,</a:t>
                      </a:r>
                      <a:r>
                        <a:rPr lang="en-US" sz="1400" baseline="0" dirty="0" smtClean="0">
                          <a:solidFill>
                            <a:schemeClr val="tx1"/>
                          </a:solidFill>
                          <a:latin typeface="Arial Narrow" panose="020B0606020202030204" pitchFamily="34" charset="0"/>
                        </a:rPr>
                        <a:t> </a:t>
                      </a:r>
                      <a:r>
                        <a:rPr lang="en-US" sz="1400" baseline="0" dirty="0" err="1" smtClean="0">
                          <a:solidFill>
                            <a:schemeClr val="tx1"/>
                          </a:solidFill>
                          <a:latin typeface="Arial Narrow" panose="020B0606020202030204" pitchFamily="34" charset="0"/>
                        </a:rPr>
                        <a:t>tintable</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Gloss at 60º</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 60</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VOCs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2.8 </a:t>
                      </a:r>
                      <a:r>
                        <a:rPr lang="en-US" sz="1400" dirty="0">
                          <a:latin typeface="Arial Narrow" panose="020B0606020202030204" pitchFamily="34" charset="0"/>
                        </a:rPr>
                        <a:t>lbs./gal. (</a:t>
                      </a:r>
                      <a:r>
                        <a:rPr lang="en-US" sz="1400" dirty="0">
                          <a:solidFill>
                            <a:schemeClr val="tx1"/>
                          </a:solidFill>
                          <a:latin typeface="Arial Narrow" panose="020B0606020202030204" pitchFamily="34" charset="0"/>
                        </a:rPr>
                        <a:t>336</a:t>
                      </a:r>
                      <a:r>
                        <a:rPr lang="en-US" sz="1400" dirty="0">
                          <a:latin typeface="Arial Narrow" panose="020B0606020202030204" pitchFamily="34" charset="0"/>
                        </a:rPr>
                        <a:t> g/L</a:t>
                      </a:r>
                      <a:r>
                        <a:rPr lang="en-US" sz="1400" dirty="0" smtClean="0">
                          <a:latin typeface="Arial Narrow" panose="020B0606020202030204" pitchFamily="34" charset="0"/>
                        </a:rPr>
                        <a:t>), less exempts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94033565"/>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Cure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Oven Time/Temp:  20-60 min @ 120-200</a:t>
                      </a:r>
                      <a:r>
                        <a:rPr lang="en-US" sz="1400" dirty="0" smtClean="0">
                          <a:latin typeface="Calibri" panose="020F0502020204030204" pitchFamily="34" charset="0"/>
                          <a:cs typeface="Calibri" panose="020F0502020204030204" pitchFamily="34" charset="0"/>
                        </a:rPr>
                        <a:t>°</a:t>
                      </a:r>
                      <a:r>
                        <a:rPr lang="en-US" sz="1400" dirty="0" smtClean="0">
                          <a:latin typeface="Arial Narrow" panose="020B0606020202030204" pitchFamily="34" charset="0"/>
                        </a:rPr>
                        <a:t>F</a:t>
                      </a:r>
                      <a:endParaRPr lang="en-US" sz="1400" dirty="0" smtClean="0">
                        <a:latin typeface="Calibri" panose="020F0502020204030204" pitchFamily="34" charset="0"/>
                        <a:cs typeface="Calibri" panose="020F0502020204030204" pitchFamily="34" charset="0"/>
                      </a:endParaRPr>
                    </a:p>
                    <a:p>
                      <a:pPr marL="0" algn="l" defTabSz="457200" rtl="0" eaLnBrk="1" latinLnBrk="0" hangingPunct="1">
                        <a:lnSpc>
                          <a:spcPct val="90000"/>
                        </a:lnSpc>
                      </a:pPr>
                      <a:r>
                        <a:rPr lang="en-US" sz="1400" kern="1200" dirty="0" smtClean="0">
                          <a:solidFill>
                            <a:schemeClr val="tx1"/>
                          </a:solidFill>
                          <a:latin typeface="Arial Narrow" panose="020B0606020202030204" pitchFamily="34" charset="0"/>
                          <a:ea typeface="+mn-ea"/>
                          <a:cs typeface="+mn-cs"/>
                        </a:rPr>
                        <a:t>Wet on Wet:  5 min flash, topcoat bake</a:t>
                      </a:r>
                      <a:endParaRPr lang="en-US" sz="1400" kern="1200" dirty="0">
                        <a:solidFill>
                          <a:schemeClr val="tx1"/>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3130138"/>
                  </a:ext>
                </a:extLst>
              </a:tr>
            </a:tbl>
          </a:graphicData>
        </a:graphic>
      </p:graphicFrame>
      <p:pic>
        <p:nvPicPr>
          <p:cNvPr id="22" name="Picture Placeholder 68">
            <a:extLst>
              <a:ext uri="{FF2B5EF4-FFF2-40B4-BE49-F238E27FC236}">
                <a16:creationId xmlns:a16="http://schemas.microsoft.com/office/drawing/2014/main" id="{CD7FD6C8-29D1-42E4-9357-A36566AE51EF}"/>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a:xfrm>
            <a:off x="333289" y="369097"/>
            <a:ext cx="463429" cy="463429"/>
          </a:xfrm>
        </p:spPr>
      </p:pic>
      <p:graphicFrame>
        <p:nvGraphicFramePr>
          <p:cNvPr id="25" name="Table 24">
            <a:extLst>
              <a:ext uri="{FF2B5EF4-FFF2-40B4-BE49-F238E27FC236}">
                <a16:creationId xmlns:a16="http://schemas.microsoft.com/office/drawing/2014/main" id="{DD14BC01-5288-46FB-9D2A-F6A30CCF8DDB}"/>
              </a:ext>
            </a:extLst>
          </p:cNvPr>
          <p:cNvGraphicFramePr>
            <a:graphicFrameLocks noGrp="1"/>
          </p:cNvGraphicFramePr>
          <p:nvPr>
            <p:extLst/>
          </p:nvPr>
        </p:nvGraphicFramePr>
        <p:xfrm>
          <a:off x="327770" y="3037009"/>
          <a:ext cx="8859599" cy="2519931"/>
        </p:xfrm>
        <a:graphic>
          <a:graphicData uri="http://schemas.openxmlformats.org/drawingml/2006/table">
            <a:tbl>
              <a:tblPr firstRow="1" bandRow="1">
                <a:tableStyleId>{5C22544A-7EE6-4342-B048-85BDC9FD1C3A}</a:tableStyleId>
              </a:tblPr>
              <a:tblGrid>
                <a:gridCol w="3490130">
                  <a:extLst>
                    <a:ext uri="{9D8B030D-6E8A-4147-A177-3AD203B41FA5}">
                      <a16:colId xmlns:a16="http://schemas.microsoft.com/office/drawing/2014/main" val="20001"/>
                    </a:ext>
                  </a:extLst>
                </a:gridCol>
                <a:gridCol w="2174223">
                  <a:extLst>
                    <a:ext uri="{9D8B030D-6E8A-4147-A177-3AD203B41FA5}">
                      <a16:colId xmlns:a16="http://schemas.microsoft.com/office/drawing/2014/main" val="20002"/>
                    </a:ext>
                  </a:extLst>
                </a:gridCol>
                <a:gridCol w="3195246">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Performance </a:t>
                      </a:r>
                      <a:r>
                        <a:rPr lang="en-US" sz="1400" b="1" dirty="0" smtClean="0">
                          <a:solidFill>
                            <a:schemeClr val="bg1"/>
                          </a:solidFill>
                        </a:rPr>
                        <a:t>Properties*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algn="l">
                        <a:lnSpc>
                          <a:spcPct val="90000"/>
                        </a:lnSpc>
                      </a:pPr>
                      <a:r>
                        <a:rPr lang="en-US" sz="1400" dirty="0">
                          <a:latin typeface="Arial Narrow" panose="020B0606020202030204" pitchFamily="34" charset="0"/>
                        </a:rPr>
                        <a:t>Pencil Hardness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D3363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4H</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a:latin typeface="Arial Narrow" panose="020B0606020202030204" pitchFamily="34" charset="0"/>
                        </a:rPr>
                        <a:t>Conical Mandrel Bend</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D522</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1/8”</a:t>
                      </a:r>
                      <a:endParaRPr kumimoji="0" lang="en-US" sz="1400" b="0"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Impact Resistance, Direct / Reverse</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D2794</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80 / 20 in-</a:t>
                      </a:r>
                      <a:r>
                        <a:rPr kumimoji="0" lang="en-US" sz="1400" b="0" i="0" u="none" strike="noStrike" kern="1200" cap="none" spc="0" normalizeH="0" baseline="0" dirty="0" err="1" smtClean="0">
                          <a:ln>
                            <a:noFill/>
                          </a:ln>
                          <a:solidFill>
                            <a:schemeClr val="tx1"/>
                          </a:solidFill>
                          <a:effectLst/>
                          <a:uLnTx/>
                          <a:uFillTx/>
                          <a:latin typeface="Arial Narrow" panose="020B0606020202030204" pitchFamily="34" charset="0"/>
                          <a:ea typeface="+mn-ea"/>
                          <a:cs typeface="+mn-cs"/>
                        </a:rPr>
                        <a:t>lbs</a:t>
                      </a: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98645066"/>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Chemical Resistance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(diesel, water, oil immersion)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D1308	</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500 hours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8443365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Humidity </a:t>
                      </a: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Resistance</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D2247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1,000 hours</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49477808"/>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Salt Spray Resistance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ASTM B117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&gt;1,000 hours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7870960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Cyclic</a:t>
                      </a:r>
                      <a:r>
                        <a:rPr lang="en-US" sz="1400" baseline="0" dirty="0" smtClean="0">
                          <a:latin typeface="Arial Narrow" panose="020B0606020202030204" pitchFamily="34" charset="0"/>
                        </a:rPr>
                        <a:t> Corrosion Resistance </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SAE J2334</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&gt;40 cycles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41215699"/>
                  </a:ext>
                </a:extLst>
              </a:tr>
            </a:tbl>
          </a:graphicData>
        </a:graphic>
      </p:graphicFrame>
      <p:graphicFrame>
        <p:nvGraphicFramePr>
          <p:cNvPr id="28" name="Table 27">
            <a:extLst>
              <a:ext uri="{FF2B5EF4-FFF2-40B4-BE49-F238E27FC236}">
                <a16:creationId xmlns:a16="http://schemas.microsoft.com/office/drawing/2014/main" id="{CFBBC322-FC34-4151-A72C-5F73851602E6}"/>
              </a:ext>
            </a:extLst>
          </p:cNvPr>
          <p:cNvGraphicFramePr>
            <a:graphicFrameLocks noGrp="1"/>
          </p:cNvGraphicFramePr>
          <p:nvPr>
            <p:extLst/>
          </p:nvPr>
        </p:nvGraphicFramePr>
        <p:xfrm>
          <a:off x="333289" y="5795976"/>
          <a:ext cx="8859599" cy="758904"/>
        </p:xfrm>
        <a:graphic>
          <a:graphicData uri="http://schemas.openxmlformats.org/drawingml/2006/table">
            <a:tbl>
              <a:tblPr firstRow="1" bandRow="1">
                <a:tableStyleId>{5C22544A-7EE6-4342-B048-85BDC9FD1C3A}</a:tableStyleId>
              </a:tblPr>
              <a:tblGrid>
                <a:gridCol w="8859599">
                  <a:extLst>
                    <a:ext uri="{9D8B030D-6E8A-4147-A177-3AD203B41FA5}">
                      <a16:colId xmlns:a16="http://schemas.microsoft.com/office/drawing/2014/main" val="20001"/>
                    </a:ext>
                  </a:extLst>
                </a:gridCol>
              </a:tblGrid>
              <a:tr h="283390">
                <a:tc>
                  <a:txBody>
                    <a:bodyPr/>
                    <a:lstStyle/>
                    <a:p>
                      <a:pPr algn="l">
                        <a:lnSpc>
                          <a:spcPct val="90000"/>
                        </a:lnSpc>
                      </a:pPr>
                      <a:r>
                        <a:rPr lang="en-US" sz="1400" b="1" dirty="0">
                          <a:solidFill>
                            <a:schemeClr val="bg1"/>
                          </a:solidFill>
                        </a:rPr>
                        <a:t>Compatible Products</a:t>
                      </a: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l">
                        <a:lnSpc>
                          <a:spcPct val="90000"/>
                        </a:lnSpc>
                      </a:pPr>
                      <a:r>
                        <a:rPr lang="en-US" sz="1400" dirty="0" smtClean="0">
                          <a:latin typeface="Arial Narrow" panose="020B0606020202030204" pitchFamily="34" charset="0"/>
                        </a:rPr>
                        <a:t>Topcoats: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SPU77777,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SPU79367,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SPU65250B,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HSX,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HSL, </a:t>
                      </a:r>
                      <a:r>
                        <a:rPr lang="es-ES" sz="1400" i="1" dirty="0" err="1" smtClean="0">
                          <a:latin typeface="Arial Narrow" panose="020B0606020202030204" pitchFamily="34" charset="0"/>
                        </a:rPr>
                        <a:t>Spectracron</a:t>
                      </a:r>
                      <a:r>
                        <a:rPr lang="es-ES" sz="1400" i="1" dirty="0" smtClean="0">
                          <a:latin typeface="Arial Narrow" panose="020B0606020202030204" pitchFamily="34" charset="0"/>
                        </a:rPr>
                        <a:t> </a:t>
                      </a:r>
                      <a:r>
                        <a:rPr lang="es-ES" sz="1400" i="0" dirty="0" smtClean="0">
                          <a:latin typeface="Arial Narrow" panose="020B0606020202030204" pitchFamily="34" charset="0"/>
                        </a:rPr>
                        <a:t>VRPT</a:t>
                      </a:r>
                      <a:endParaRPr lang="en-US" sz="1400" i="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5" name="TextBox 4"/>
          <p:cNvSpPr txBox="1"/>
          <p:nvPr/>
        </p:nvSpPr>
        <p:spPr>
          <a:xfrm>
            <a:off x="307975" y="5519293"/>
            <a:ext cx="8859598"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*results obtained over iron phosphate pretreated CRS panels.  Salt spray performance dependent on pretreatment used.</a:t>
            </a:r>
          </a:p>
        </p:txBody>
      </p:sp>
      <p:sp>
        <p:nvSpPr>
          <p:cNvPr id="31" name="TextBox 30">
            <a:extLst>
              <a:ext uri="{FF2B5EF4-FFF2-40B4-BE49-F238E27FC236}">
                <a16:creationId xmlns:a16="http://schemas.microsoft.com/office/drawing/2014/main" id="{E4946A1E-EC0C-4BEB-A397-5C0FEE4F50D9}"/>
              </a:ext>
            </a:extLst>
          </p:cNvPr>
          <p:cNvSpPr txBox="1"/>
          <p:nvPr/>
        </p:nvSpPr>
        <p:spPr>
          <a:xfrm>
            <a:off x="9454294" y="2691814"/>
            <a:ext cx="2322958" cy="338466"/>
          </a:xfrm>
          <a:prstGeom prst="rect">
            <a:avLst/>
          </a:prstGeom>
          <a:noFill/>
        </p:spPr>
        <p:txBody>
          <a:bodyPr wrap="square" rtlCol="0">
            <a:spAutoFit/>
          </a:bodyPr>
          <a:lstStyle/>
          <a:p>
            <a:pPr defTabSz="914126"/>
            <a:r>
              <a:rPr lang="en-US" sz="1600" b="1" dirty="0">
                <a:solidFill>
                  <a:srgbClr val="0078A9"/>
                </a:solidFill>
                <a:latin typeface="Arial" panose="020B0604020202020204"/>
              </a:rPr>
              <a:t>Key Features</a:t>
            </a:r>
          </a:p>
        </p:txBody>
      </p:sp>
      <p:sp>
        <p:nvSpPr>
          <p:cNvPr id="32" name="TextBox 31">
            <a:extLst>
              <a:ext uri="{FF2B5EF4-FFF2-40B4-BE49-F238E27FC236}">
                <a16:creationId xmlns:a16="http://schemas.microsoft.com/office/drawing/2014/main" id="{B5724057-EA74-48B0-B76A-95F80367713F}"/>
              </a:ext>
            </a:extLst>
          </p:cNvPr>
          <p:cNvSpPr txBox="1"/>
          <p:nvPr/>
        </p:nvSpPr>
        <p:spPr>
          <a:xfrm>
            <a:off x="10275341" y="3090051"/>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Strong corrosion performance</a:t>
            </a:r>
          </a:p>
        </p:txBody>
      </p:sp>
      <p:sp>
        <p:nvSpPr>
          <p:cNvPr id="33" name="TextBox 32">
            <a:extLst>
              <a:ext uri="{FF2B5EF4-FFF2-40B4-BE49-F238E27FC236}">
                <a16:creationId xmlns:a16="http://schemas.microsoft.com/office/drawing/2014/main" id="{06E7ED21-6F83-4AD9-91C5-3B51CA799941}"/>
              </a:ext>
            </a:extLst>
          </p:cNvPr>
          <p:cNvSpPr txBox="1"/>
          <p:nvPr/>
        </p:nvSpPr>
        <p:spPr>
          <a:xfrm>
            <a:off x="10275341" y="3929103"/>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Multi-metal compatibility</a:t>
            </a:r>
          </a:p>
        </p:txBody>
      </p:sp>
      <p:sp>
        <p:nvSpPr>
          <p:cNvPr id="34" name="TextBox 33">
            <a:extLst>
              <a:ext uri="{FF2B5EF4-FFF2-40B4-BE49-F238E27FC236}">
                <a16:creationId xmlns:a16="http://schemas.microsoft.com/office/drawing/2014/main" id="{64CC5FAE-92EA-4B82-B379-B841E3F9E4B0}"/>
              </a:ext>
            </a:extLst>
          </p:cNvPr>
          <p:cNvSpPr txBox="1"/>
          <p:nvPr/>
        </p:nvSpPr>
        <p:spPr>
          <a:xfrm>
            <a:off x="10275340" y="4749460"/>
            <a:ext cx="1633472"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Excellent pop and sag performance</a:t>
            </a:r>
          </a:p>
        </p:txBody>
      </p:sp>
      <p:sp>
        <p:nvSpPr>
          <p:cNvPr id="35" name="TextBox 34">
            <a:extLst>
              <a:ext uri="{FF2B5EF4-FFF2-40B4-BE49-F238E27FC236}">
                <a16:creationId xmlns:a16="http://schemas.microsoft.com/office/drawing/2014/main" id="{4A659546-84A5-4ACA-96D8-D0174215DAF2}"/>
              </a:ext>
            </a:extLst>
          </p:cNvPr>
          <p:cNvSpPr txBox="1"/>
          <p:nvPr/>
        </p:nvSpPr>
        <p:spPr>
          <a:xfrm>
            <a:off x="10275341" y="5552797"/>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Wide application and recoat window</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3354" y="2981840"/>
            <a:ext cx="982940" cy="98294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26416" y="3566874"/>
            <a:ext cx="1375865" cy="137586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69840" y="4640293"/>
            <a:ext cx="966454" cy="966454"/>
          </a:xfrm>
          <a:prstGeom prst="rect">
            <a:avLst/>
          </a:prstGeom>
        </p:spPr>
      </p:pic>
      <p:sp>
        <p:nvSpPr>
          <p:cNvPr id="20" name="TextBox 19"/>
          <p:cNvSpPr txBox="1"/>
          <p:nvPr/>
        </p:nvSpPr>
        <p:spPr>
          <a:xfrm>
            <a:off x="282662" y="2792873"/>
            <a:ext cx="8884912"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*For specific product VOC information refer to the environmental data sheet (EDS).</a:t>
            </a: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32760" y="431074"/>
            <a:ext cx="2613471" cy="174231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15344" y="5353917"/>
            <a:ext cx="1186936" cy="1186936"/>
          </a:xfrm>
          <a:prstGeom prst="rect">
            <a:avLst/>
          </a:prstGeom>
        </p:spPr>
      </p:pic>
    </p:spTree>
    <p:extLst>
      <p:ext uri="{BB962C8B-B14F-4D97-AF65-F5344CB8AC3E}">
        <p14:creationId xmlns:p14="http://schemas.microsoft.com/office/powerpoint/2010/main" val="313746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4</a:t>
            </a:fld>
            <a:endParaRPr lang="en-US" dirty="0"/>
          </a:p>
        </p:txBody>
      </p:sp>
      <p:sp>
        <p:nvSpPr>
          <p:cNvPr id="5" name="Rectangle 4"/>
          <p:cNvSpPr/>
          <p:nvPr/>
        </p:nvSpPr>
        <p:spPr>
          <a:xfrm>
            <a:off x="2730498" y="1081118"/>
            <a:ext cx="8683172"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Product Robustness</a:t>
            </a:r>
            <a:endParaRPr lang="en-US" sz="2000" dirty="0"/>
          </a:p>
        </p:txBody>
      </p:sp>
      <p:sp>
        <p:nvSpPr>
          <p:cNvPr id="11" name="TextBox 10"/>
          <p:cNvSpPr txBox="1"/>
          <p:nvPr/>
        </p:nvSpPr>
        <p:spPr>
          <a:xfrm>
            <a:off x="3077741" y="1593187"/>
            <a:ext cx="8335929" cy="1722414"/>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a broad range of substrates and pretreatments including: CRS, HRS, B1000 DIW, B1000 P99X, </a:t>
            </a:r>
            <a:r>
              <a:rPr lang="en-US" sz="1600" kern="0" dirty="0" err="1" smtClean="0">
                <a:solidFill>
                  <a:schemeClr val="tx2"/>
                </a:solidFill>
              </a:rPr>
              <a:t>Galvanneal</a:t>
            </a:r>
            <a:r>
              <a:rPr lang="en-US" sz="1600" kern="0" dirty="0" smtClean="0">
                <a:solidFill>
                  <a:schemeClr val="tx2"/>
                </a:solidFill>
              </a:rPr>
              <a:t> Steel, Galvanized Steel, Aluminum, Shot Blast Steel, and Cast Iron</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multiple PPG Topcoats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Wide application window</a:t>
            </a:r>
            <a:endParaRPr lang="en-US" sz="1600" kern="0" dirty="0">
              <a:solidFill>
                <a:schemeClr val="tx2"/>
              </a:solidFill>
            </a:endParaRPr>
          </a:p>
          <a:p>
            <a:pPr marL="171450" indent="-171450">
              <a:spcAft>
                <a:spcPts val="600"/>
              </a:spcAft>
              <a:buClr>
                <a:srgbClr val="0078A9"/>
              </a:buClr>
              <a:buFont typeface="Arial" panose="020B0604020202020204" pitchFamily="34" charset="0"/>
              <a:buChar char="•"/>
            </a:pPr>
            <a:endParaRPr lang="en-US" kern="0" dirty="0" smtClean="0">
              <a:solidFill>
                <a:schemeClr val="tx2"/>
              </a:solidFill>
            </a:endParaRPr>
          </a:p>
        </p:txBody>
      </p:sp>
      <p:grpSp>
        <p:nvGrpSpPr>
          <p:cNvPr id="2" name="Group 1"/>
          <p:cNvGrpSpPr/>
          <p:nvPr/>
        </p:nvGrpSpPr>
        <p:grpSpPr>
          <a:xfrm>
            <a:off x="2730498" y="4295418"/>
            <a:ext cx="8565859" cy="2656296"/>
            <a:chOff x="2730498" y="3940746"/>
            <a:chExt cx="8565859" cy="2656296"/>
          </a:xfrm>
        </p:grpSpPr>
        <p:sp>
          <p:nvSpPr>
            <p:cNvPr id="6" name="Rectangle 5"/>
            <p:cNvSpPr/>
            <p:nvPr/>
          </p:nvSpPr>
          <p:spPr>
            <a:xfrm>
              <a:off x="2730498" y="3940746"/>
              <a:ext cx="8565858"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Corrosion Resistance</a:t>
              </a:r>
              <a:endParaRPr lang="en-US" sz="2000" dirty="0"/>
            </a:p>
          </p:txBody>
        </p:sp>
        <p:sp>
          <p:nvSpPr>
            <p:cNvPr id="13" name="TextBox 12"/>
            <p:cNvSpPr txBox="1"/>
            <p:nvPr/>
          </p:nvSpPr>
          <p:spPr>
            <a:xfrm>
              <a:off x="3077741" y="4358544"/>
              <a:ext cx="8218616" cy="2238498"/>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&gt;1,000 hours salt spray resistance (ASTM B117)</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&gt;40 cycles with cyclic corrosion resistance (SAE J2334)</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Passes various HDE OEM highest level specifications for corrosion</a:t>
              </a:r>
            </a:p>
            <a:p>
              <a:pPr marL="171450" indent="-171450">
                <a:lnSpc>
                  <a:spcPct val="150000"/>
                </a:lnSpc>
                <a:spcAft>
                  <a:spcPts val="600"/>
                </a:spcAft>
                <a:buClr>
                  <a:srgbClr val="0078A9"/>
                </a:buClr>
                <a:buFont typeface="Arial" panose="020B0604020202020204" pitchFamily="34" charset="0"/>
                <a:buChar char="•"/>
              </a:pPr>
              <a:endParaRPr lang="en-US" sz="1600" dirty="0">
                <a:solidFill>
                  <a:schemeClr val="tx2"/>
                </a:solidFill>
              </a:endParaRPr>
            </a:p>
          </p:txBody>
        </p:sp>
      </p:grpSp>
      <p:sp>
        <p:nvSpPr>
          <p:cNvPr id="4" name="TextBox 3"/>
          <p:cNvSpPr txBox="1"/>
          <p:nvPr/>
        </p:nvSpPr>
        <p:spPr>
          <a:xfrm>
            <a:off x="2810455" y="332090"/>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48462" t="15771" r="30085" b="5714"/>
          <a:stretch/>
        </p:blipFill>
        <p:spPr>
          <a:xfrm>
            <a:off x="0" y="168274"/>
            <a:ext cx="2730500" cy="6689725"/>
          </a:xfrm>
          <a:prstGeom prst="rect">
            <a:avLst/>
          </a:prstGeom>
        </p:spPr>
      </p:pic>
    </p:spTree>
    <p:extLst>
      <p:ext uri="{BB962C8B-B14F-4D97-AF65-F5344CB8AC3E}">
        <p14:creationId xmlns:p14="http://schemas.microsoft.com/office/powerpoint/2010/main" val="110126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04805" y="3942461"/>
            <a:ext cx="8653012" cy="435649"/>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Regulatory Information</a:t>
            </a:r>
            <a:endParaRPr lang="en-US" sz="2000" dirty="0"/>
          </a:p>
        </p:txBody>
      </p:sp>
      <p:sp>
        <p:nvSpPr>
          <p:cNvPr id="5" name="Rectangle 4"/>
          <p:cNvSpPr/>
          <p:nvPr/>
        </p:nvSpPr>
        <p:spPr>
          <a:xfrm>
            <a:off x="842526" y="1056316"/>
            <a:ext cx="8631746"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Application Flexibility and Efficiency</a:t>
            </a:r>
            <a:endParaRPr lang="en-US" sz="2000" dirty="0"/>
          </a:p>
        </p:txBody>
      </p:sp>
      <p:sp>
        <p:nvSpPr>
          <p:cNvPr id="3" name="Slide Number Placeholder 2"/>
          <p:cNvSpPr>
            <a:spLocks noGrp="1"/>
          </p:cNvSpPr>
          <p:nvPr>
            <p:ph type="sldNum" sz="quarter" idx="12"/>
          </p:nvPr>
        </p:nvSpPr>
        <p:spPr/>
        <p:txBody>
          <a:bodyPr/>
          <a:lstStyle/>
          <a:p>
            <a:fld id="{FD9C4343-C115-504A-8D4F-0B17318D4A48}" type="slidenum">
              <a:rPr lang="en-US" smtClean="0"/>
              <a:t>5</a:t>
            </a:fld>
            <a:endParaRPr lang="en-US" dirty="0"/>
          </a:p>
        </p:txBody>
      </p:sp>
      <p:sp>
        <p:nvSpPr>
          <p:cNvPr id="11" name="TextBox 10"/>
          <p:cNvSpPr txBox="1"/>
          <p:nvPr/>
        </p:nvSpPr>
        <p:spPr>
          <a:xfrm>
            <a:off x="560613" y="1576761"/>
            <a:ext cx="8897204" cy="2365700"/>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Wide application window (tested </a:t>
            </a:r>
            <a:r>
              <a:rPr lang="en-US" sz="1400" kern="0" dirty="0">
                <a:solidFill>
                  <a:schemeClr val="tx2"/>
                </a:solidFill>
              </a:rPr>
              <a:t>t</a:t>
            </a:r>
            <a:r>
              <a:rPr lang="en-US" sz="1400" kern="0" dirty="0" smtClean="0">
                <a:solidFill>
                  <a:schemeClr val="tx2"/>
                </a:solidFill>
              </a:rPr>
              <a:t>emperature </a:t>
            </a:r>
            <a:r>
              <a:rPr lang="en-US" sz="1400" kern="0" dirty="0">
                <a:solidFill>
                  <a:schemeClr val="tx2"/>
                </a:solidFill>
              </a:rPr>
              <a:t>r</a:t>
            </a:r>
            <a:r>
              <a:rPr lang="en-US" sz="1400" kern="0" dirty="0" smtClean="0">
                <a:solidFill>
                  <a:schemeClr val="tx2"/>
                </a:solidFill>
              </a:rPr>
              <a:t>ange: 75 - 95°F (24 - 35°C); tested </a:t>
            </a:r>
            <a:r>
              <a:rPr lang="en-US" sz="1400" kern="0" dirty="0">
                <a:solidFill>
                  <a:schemeClr val="tx2"/>
                </a:solidFill>
              </a:rPr>
              <a:t>h</a:t>
            </a:r>
            <a:r>
              <a:rPr lang="en-US" sz="1400" kern="0" dirty="0" smtClean="0">
                <a:solidFill>
                  <a:schemeClr val="tx2"/>
                </a:solidFill>
              </a:rPr>
              <a:t>umidity </a:t>
            </a:r>
            <a:r>
              <a:rPr lang="en-US" sz="1400" kern="0" dirty="0">
                <a:solidFill>
                  <a:schemeClr val="tx2"/>
                </a:solidFill>
              </a:rPr>
              <a:t>r</a:t>
            </a:r>
            <a:r>
              <a:rPr lang="en-US" sz="1400" kern="0" dirty="0" smtClean="0">
                <a:solidFill>
                  <a:schemeClr val="tx2"/>
                </a:solidFill>
              </a:rPr>
              <a:t>ange: 40 - 80% Relative Humidity)</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Baked primer : recoat with topcoat w/o sanding for up to 2 weeks</a:t>
            </a:r>
          </a:p>
          <a:p>
            <a:pPr marL="171450" indent="-171450">
              <a:lnSpc>
                <a:spcPct val="150000"/>
              </a:lnSpc>
              <a:spcAft>
                <a:spcPts val="600"/>
              </a:spcAft>
              <a:buClr>
                <a:srgbClr val="0078A9"/>
              </a:buClr>
              <a:buFont typeface="Arial" panose="020B0604020202020204" pitchFamily="34" charset="0"/>
              <a:buChar char="•"/>
            </a:pPr>
            <a:r>
              <a:rPr lang="fr-FR" sz="1400" kern="0" dirty="0" smtClean="0">
                <a:solidFill>
                  <a:schemeClr val="tx2"/>
                </a:solidFill>
              </a:rPr>
              <a:t>Primer Ambient : </a:t>
            </a:r>
            <a:r>
              <a:rPr lang="en-US" sz="1400" kern="0" dirty="0">
                <a:solidFill>
                  <a:schemeClr val="tx2"/>
                </a:solidFill>
              </a:rPr>
              <a:t>recoat with topcoat w/o sanding for up to 2 </a:t>
            </a:r>
            <a:r>
              <a:rPr lang="en-US" sz="1400" kern="0" dirty="0" smtClean="0">
                <a:solidFill>
                  <a:schemeClr val="tx2"/>
                </a:solidFill>
              </a:rPr>
              <a:t>weeks</a:t>
            </a:r>
          </a:p>
          <a:p>
            <a:pPr marL="171450" indent="-171450">
              <a:lnSpc>
                <a:spcPct val="150000"/>
              </a:lnSpc>
              <a:spcAft>
                <a:spcPts val="600"/>
              </a:spcAft>
              <a:buClr>
                <a:srgbClr val="0078A9"/>
              </a:buClr>
              <a:buFont typeface="Arial" panose="020B0604020202020204" pitchFamily="34" charset="0"/>
              <a:buChar char="•"/>
            </a:pPr>
            <a:r>
              <a:rPr lang="en-US" sz="1400" kern="0" dirty="0">
                <a:solidFill>
                  <a:schemeClr val="tx2"/>
                </a:solidFill>
              </a:rPr>
              <a:t>P</a:t>
            </a:r>
            <a:r>
              <a:rPr lang="en-US" sz="1400" kern="0" dirty="0" smtClean="0">
                <a:solidFill>
                  <a:schemeClr val="tx2"/>
                </a:solidFill>
              </a:rPr>
              <a:t>rimer W-o-W + topcoat: recoat </a:t>
            </a:r>
            <a:r>
              <a:rPr lang="en-US" sz="1400" kern="0" dirty="0">
                <a:solidFill>
                  <a:schemeClr val="tx2"/>
                </a:solidFill>
              </a:rPr>
              <a:t>p</a:t>
            </a:r>
            <a:r>
              <a:rPr lang="en-US" sz="1400" kern="0" dirty="0" smtClean="0">
                <a:solidFill>
                  <a:schemeClr val="tx2"/>
                </a:solidFill>
              </a:rPr>
              <a:t>rimer + topcoat w/o sanding for up to 72 hours (topcoat dependent)</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Wet-on-wet application time </a:t>
            </a:r>
            <a:r>
              <a:rPr lang="en-US" sz="1400" kern="0" dirty="0">
                <a:solidFill>
                  <a:schemeClr val="tx2"/>
                </a:solidFill>
              </a:rPr>
              <a:t>of 5 </a:t>
            </a:r>
            <a:r>
              <a:rPr lang="en-US" sz="1400" kern="0" dirty="0" smtClean="0">
                <a:solidFill>
                  <a:schemeClr val="tx2"/>
                </a:solidFill>
              </a:rPr>
              <a:t>minutes </a:t>
            </a:r>
            <a:r>
              <a:rPr lang="en-US" sz="1400" kern="0" dirty="0">
                <a:solidFill>
                  <a:schemeClr val="tx2"/>
                </a:solidFill>
              </a:rPr>
              <a:t>for high-gloss and high-DOI </a:t>
            </a:r>
            <a:r>
              <a:rPr lang="en-US" sz="1400" kern="0" dirty="0" smtClean="0">
                <a:solidFill>
                  <a:schemeClr val="tx2"/>
                </a:solidFill>
              </a:rPr>
              <a:t>finishes</a:t>
            </a:r>
            <a:endParaRPr lang="en-US" kern="0" dirty="0">
              <a:solidFill>
                <a:schemeClr val="tx2"/>
              </a:solidFill>
            </a:endParaRPr>
          </a:p>
        </p:txBody>
      </p:sp>
      <p:sp>
        <p:nvSpPr>
          <p:cNvPr id="13" name="TextBox 12"/>
          <p:cNvSpPr txBox="1"/>
          <p:nvPr/>
        </p:nvSpPr>
        <p:spPr>
          <a:xfrm>
            <a:off x="560613" y="4472243"/>
            <a:ext cx="8435675" cy="1788517"/>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a:solidFill>
                  <a:srgbClr val="666666"/>
                </a:solidFill>
              </a:rPr>
              <a:t>2.8 </a:t>
            </a:r>
            <a:r>
              <a:rPr lang="en-US" sz="1600" kern="0" dirty="0" err="1">
                <a:solidFill>
                  <a:srgbClr val="666666"/>
                </a:solidFill>
              </a:rPr>
              <a:t>lbs</a:t>
            </a:r>
            <a:r>
              <a:rPr lang="en-US" sz="1600" kern="0" dirty="0">
                <a:solidFill>
                  <a:srgbClr val="666666"/>
                </a:solidFill>
              </a:rPr>
              <a:t>/gal VOC (less exempts</a:t>
            </a:r>
            <a:r>
              <a:rPr lang="en-US" sz="1600" kern="0" dirty="0" smtClean="0">
                <a:solidFill>
                  <a:srgbClr val="666666"/>
                </a:solidFill>
              </a:rPr>
              <a:t>)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formulated without HAPs content</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a:t>
            </a:r>
            <a:r>
              <a:rPr lang="en-US" sz="1600" kern="0" dirty="0">
                <a:solidFill>
                  <a:schemeClr val="tx2"/>
                </a:solidFill>
              </a:rPr>
              <a:t>formulated </a:t>
            </a:r>
            <a:r>
              <a:rPr lang="en-US" sz="1600" kern="0" dirty="0" smtClean="0">
                <a:solidFill>
                  <a:schemeClr val="tx2"/>
                </a:solidFill>
              </a:rPr>
              <a:t>without heavy metals</a:t>
            </a:r>
            <a:endParaRPr lang="en-US" sz="1600" dirty="0">
              <a:solidFill>
                <a:srgbClr val="666666"/>
              </a:solidFill>
            </a:endParaRPr>
          </a:p>
        </p:txBody>
      </p:sp>
      <p:sp>
        <p:nvSpPr>
          <p:cNvPr id="10" name="TextBox 9"/>
          <p:cNvSpPr txBox="1"/>
          <p:nvPr/>
        </p:nvSpPr>
        <p:spPr>
          <a:xfrm>
            <a:off x="842526" y="330837"/>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7817" y="170688"/>
            <a:ext cx="2731008" cy="6687312"/>
          </a:xfrm>
          <a:prstGeom prst="rect">
            <a:avLst/>
          </a:prstGeom>
        </p:spPr>
      </p:pic>
    </p:spTree>
    <p:extLst>
      <p:ext uri="{BB962C8B-B14F-4D97-AF65-F5344CB8AC3E}">
        <p14:creationId xmlns:p14="http://schemas.microsoft.com/office/powerpoint/2010/main" val="6278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6</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Recommended</a:t>
            </a:r>
            <a:r>
              <a:rPr lang="en-US" b="1" i="1" dirty="0" smtClean="0"/>
              <a:t> </a:t>
            </a:r>
            <a:r>
              <a:rPr lang="en-US" b="1" dirty="0" smtClean="0"/>
              <a:t>Application Basics</a:t>
            </a:r>
            <a:endParaRPr lang="en-US" b="1" dirty="0"/>
          </a:p>
        </p:txBody>
      </p:sp>
      <p:sp>
        <p:nvSpPr>
          <p:cNvPr id="2" name="TextBox 1"/>
          <p:cNvSpPr txBox="1"/>
          <p:nvPr/>
        </p:nvSpPr>
        <p:spPr>
          <a:xfrm>
            <a:off x="488168" y="1122741"/>
            <a:ext cx="1044731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Cure Agent</a:t>
            </a:r>
            <a:r>
              <a:rPr lang="en-US" dirty="0" smtClean="0">
                <a:solidFill>
                  <a:schemeClr val="tx2"/>
                </a:solidFill>
              </a:rPr>
              <a:t>: GXM81800</a:t>
            </a:r>
          </a:p>
          <a:p>
            <a:pPr marL="285750" indent="-285750">
              <a:lnSpc>
                <a:spcPct val="150000"/>
              </a:lnSpc>
              <a:buFont typeface="Arial" panose="020B0604020202020204" pitchFamily="34" charset="0"/>
              <a:buChar char="•"/>
            </a:pPr>
            <a:r>
              <a:rPr lang="en-US" b="1" dirty="0" smtClean="0">
                <a:solidFill>
                  <a:schemeClr val="tx2"/>
                </a:solidFill>
              </a:rPr>
              <a:t>Blend Ratio By Volume</a:t>
            </a:r>
            <a:r>
              <a:rPr lang="en-US" dirty="0" smtClean="0">
                <a:solidFill>
                  <a:schemeClr val="tx2"/>
                </a:solidFill>
              </a:rPr>
              <a:t>: 4:1</a:t>
            </a:r>
            <a:endParaRPr lang="en-US" b="1" dirty="0" smtClean="0">
              <a:solidFill>
                <a:schemeClr val="tx2"/>
              </a:solidFill>
            </a:endParaRPr>
          </a:p>
          <a:p>
            <a:pPr marL="285750" indent="-285750">
              <a:lnSpc>
                <a:spcPct val="150000"/>
              </a:lnSpc>
              <a:buFont typeface="Arial" panose="020B0604020202020204" pitchFamily="34" charset="0"/>
              <a:buChar char="•"/>
            </a:pPr>
            <a:r>
              <a:rPr lang="en-US" b="1" dirty="0" smtClean="0">
                <a:solidFill>
                  <a:schemeClr val="tx2"/>
                </a:solidFill>
              </a:rPr>
              <a:t>Mixed Solids by Volume</a:t>
            </a:r>
            <a:r>
              <a:rPr lang="en-US" dirty="0" smtClean="0">
                <a:solidFill>
                  <a:schemeClr val="tx2"/>
                </a:solidFill>
              </a:rPr>
              <a:t>: 38.6 +/- 3%</a:t>
            </a:r>
          </a:p>
          <a:p>
            <a:pPr marL="285750" indent="-285750">
              <a:lnSpc>
                <a:spcPct val="150000"/>
              </a:lnSpc>
              <a:buFont typeface="Arial" panose="020B0604020202020204" pitchFamily="34" charset="0"/>
              <a:buChar char="•"/>
            </a:pPr>
            <a:r>
              <a:rPr lang="en-US" b="1" dirty="0" smtClean="0">
                <a:solidFill>
                  <a:schemeClr val="tx2"/>
                </a:solidFill>
              </a:rPr>
              <a:t>Coverage</a:t>
            </a:r>
            <a:r>
              <a:rPr lang="en-US" dirty="0" smtClean="0">
                <a:solidFill>
                  <a:schemeClr val="tx2"/>
                </a:solidFill>
              </a:rPr>
              <a:t>: 619 ft</a:t>
            </a:r>
            <a:r>
              <a:rPr lang="en-US" baseline="30000" dirty="0" smtClean="0">
                <a:solidFill>
                  <a:schemeClr val="tx2"/>
                </a:solidFill>
              </a:rPr>
              <a:t>2</a:t>
            </a:r>
            <a:r>
              <a:rPr lang="en-US" dirty="0" smtClean="0">
                <a:solidFill>
                  <a:schemeClr val="tx2"/>
                </a:solidFill>
              </a:rPr>
              <a:t> per mil per gallon @ 100% efficiency</a:t>
            </a:r>
          </a:p>
          <a:p>
            <a:pPr marL="285750" indent="-285750">
              <a:lnSpc>
                <a:spcPct val="150000"/>
              </a:lnSpc>
              <a:buFont typeface="Arial" panose="020B0604020202020204" pitchFamily="34" charset="0"/>
              <a:buChar char="•"/>
            </a:pPr>
            <a:r>
              <a:rPr lang="en-US" b="1" dirty="0" smtClean="0">
                <a:solidFill>
                  <a:schemeClr val="tx2"/>
                </a:solidFill>
              </a:rPr>
              <a:t>Application Methods</a:t>
            </a:r>
            <a:r>
              <a:rPr lang="en-US" dirty="0" smtClean="0">
                <a:solidFill>
                  <a:schemeClr val="tx2"/>
                </a:solidFill>
              </a:rPr>
              <a:t>: Electrostatic, Conventional Air Spray</a:t>
            </a:r>
          </a:p>
          <a:p>
            <a:pPr marL="285750" indent="-285750">
              <a:lnSpc>
                <a:spcPct val="150000"/>
              </a:lnSpc>
              <a:buFont typeface="Arial" panose="020B0604020202020204" pitchFamily="34" charset="0"/>
              <a:buChar char="•"/>
            </a:pPr>
            <a:r>
              <a:rPr lang="en-US" b="1" dirty="0" smtClean="0">
                <a:solidFill>
                  <a:schemeClr val="tx2"/>
                </a:solidFill>
              </a:rPr>
              <a:t>Sag and Pop Resistance</a:t>
            </a:r>
            <a:r>
              <a:rPr lang="en-US" dirty="0" smtClean="0">
                <a:solidFill>
                  <a:schemeClr val="tx2"/>
                </a:solidFill>
              </a:rPr>
              <a:t>: up to 5 (Dry Film) mils including topcoat (</a:t>
            </a:r>
            <a:r>
              <a:rPr lang="en-US" sz="1400" dirty="0" smtClean="0">
                <a:solidFill>
                  <a:schemeClr val="tx2"/>
                </a:solidFill>
              </a:rPr>
              <a:t>even at high temp, high humidity)</a:t>
            </a:r>
          </a:p>
          <a:p>
            <a:pPr marL="285750" indent="-285750">
              <a:lnSpc>
                <a:spcPct val="150000"/>
              </a:lnSpc>
              <a:buFont typeface="Arial" panose="020B0604020202020204" pitchFamily="34" charset="0"/>
              <a:buChar char="•"/>
            </a:pPr>
            <a:r>
              <a:rPr lang="en-US" b="1" dirty="0" smtClean="0">
                <a:solidFill>
                  <a:schemeClr val="tx2"/>
                </a:solidFill>
              </a:rPr>
              <a:t>Flash Time</a:t>
            </a:r>
            <a:r>
              <a:rPr lang="en-US" dirty="0" smtClean="0">
                <a:solidFill>
                  <a:schemeClr val="tx2"/>
                </a:solidFill>
              </a:rPr>
              <a:t>: 5 minutes </a:t>
            </a:r>
            <a:r>
              <a:rPr lang="en-US" dirty="0">
                <a:solidFill>
                  <a:schemeClr val="tx2"/>
                </a:solidFill>
              </a:rPr>
              <a:t>m</a:t>
            </a:r>
            <a:r>
              <a:rPr lang="en-US" dirty="0" smtClean="0">
                <a:solidFill>
                  <a:schemeClr val="tx2"/>
                </a:solidFill>
              </a:rPr>
              <a:t>inimum</a:t>
            </a:r>
          </a:p>
          <a:p>
            <a:pPr marL="285750" indent="-285750">
              <a:lnSpc>
                <a:spcPct val="150000"/>
              </a:lnSpc>
              <a:buFont typeface="Arial" panose="020B0604020202020204" pitchFamily="34" charset="0"/>
              <a:buChar char="•"/>
            </a:pPr>
            <a:r>
              <a:rPr lang="en-US" b="1" dirty="0" smtClean="0">
                <a:solidFill>
                  <a:schemeClr val="tx2"/>
                </a:solidFill>
              </a:rPr>
              <a:t>Oven Temperature</a:t>
            </a:r>
            <a:r>
              <a:rPr lang="en-US" dirty="0" smtClean="0">
                <a:solidFill>
                  <a:schemeClr val="tx2"/>
                </a:solidFill>
              </a:rPr>
              <a:t>: 120-200°F (82°C)</a:t>
            </a:r>
          </a:p>
          <a:p>
            <a:pPr marL="285750" indent="-285750">
              <a:lnSpc>
                <a:spcPct val="150000"/>
              </a:lnSpc>
              <a:buFont typeface="Arial" panose="020B0604020202020204" pitchFamily="34" charset="0"/>
              <a:buChar char="•"/>
            </a:pPr>
            <a:r>
              <a:rPr lang="en-US" b="1" dirty="0" smtClean="0">
                <a:solidFill>
                  <a:schemeClr val="tx2"/>
                </a:solidFill>
              </a:rPr>
              <a:t>Time at Temperature</a:t>
            </a:r>
            <a:r>
              <a:rPr lang="en-US" dirty="0" smtClean="0">
                <a:solidFill>
                  <a:schemeClr val="tx2"/>
                </a:solidFill>
              </a:rPr>
              <a:t>: 20-60 minutes</a:t>
            </a:r>
          </a:p>
          <a:p>
            <a:pPr marL="285750" indent="-285750">
              <a:lnSpc>
                <a:spcPct val="150000"/>
              </a:lnSpc>
              <a:buFont typeface="Arial" panose="020B0604020202020204" pitchFamily="34" charset="0"/>
              <a:buChar char="•"/>
            </a:pPr>
            <a:r>
              <a:rPr lang="en-US" b="1" dirty="0" smtClean="0">
                <a:solidFill>
                  <a:schemeClr val="tx2"/>
                </a:solidFill>
              </a:rPr>
              <a:t>Low Cure Options</a:t>
            </a:r>
            <a:r>
              <a:rPr lang="en-US" dirty="0" smtClean="0">
                <a:solidFill>
                  <a:schemeClr val="tx2"/>
                </a:solidFill>
              </a:rPr>
              <a:t>: 140°F (60°C) for 30 minutes or 120°F (49°C) for 60 minutes</a:t>
            </a:r>
          </a:p>
          <a:p>
            <a:pPr marL="285750" indent="-285750">
              <a:lnSpc>
                <a:spcPct val="150000"/>
              </a:lnSpc>
              <a:buFont typeface="Arial" panose="020B0604020202020204" pitchFamily="34" charset="0"/>
              <a:buChar char="•"/>
            </a:pPr>
            <a:r>
              <a:rPr lang="fr-FR" b="1" dirty="0">
                <a:solidFill>
                  <a:schemeClr val="tx2"/>
                </a:solidFill>
              </a:rPr>
              <a:t>Air Dry </a:t>
            </a:r>
            <a:r>
              <a:rPr lang="fr-FR" dirty="0" smtClean="0">
                <a:solidFill>
                  <a:schemeClr val="tx2"/>
                </a:solidFill>
              </a:rPr>
              <a:t>: VRP Primer air dry capable for </a:t>
            </a:r>
            <a:r>
              <a:rPr lang="fr-FR" dirty="0" err="1" smtClean="0">
                <a:solidFill>
                  <a:schemeClr val="tx2"/>
                </a:solidFill>
              </a:rPr>
              <a:t>touch</a:t>
            </a:r>
            <a:r>
              <a:rPr lang="fr-FR" dirty="0" smtClean="0">
                <a:solidFill>
                  <a:schemeClr val="tx2"/>
                </a:solidFill>
              </a:rPr>
              <a:t>-up </a:t>
            </a:r>
            <a:r>
              <a:rPr lang="fr-FR" dirty="0" err="1" smtClean="0">
                <a:solidFill>
                  <a:schemeClr val="tx2"/>
                </a:solidFill>
              </a:rPr>
              <a:t>purpose</a:t>
            </a:r>
            <a:endParaRPr lang="en-US" dirty="0">
              <a:solidFill>
                <a:schemeClr val="tx2"/>
              </a:solidFill>
            </a:endParaRPr>
          </a:p>
          <a:p>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9255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7</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application window</a:t>
            </a:r>
            <a:endParaRPr lang="en-US" b="1" dirty="0"/>
          </a:p>
        </p:txBody>
      </p:sp>
      <p:sp>
        <p:nvSpPr>
          <p:cNvPr id="8" name="TextBox 1"/>
          <p:cNvSpPr txBox="1"/>
          <p:nvPr/>
        </p:nvSpPr>
        <p:spPr>
          <a:xfrm>
            <a:off x="590842" y="1229604"/>
            <a:ext cx="768688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has demonstrated a wide application window during multiple applications validation sessions </a:t>
            </a:r>
            <a:r>
              <a:rPr lang="en-US" dirty="0" err="1" smtClean="0">
                <a:solidFill>
                  <a:schemeClr val="tx2"/>
                </a:solidFill>
              </a:rPr>
              <a:t>runned</a:t>
            </a:r>
            <a:r>
              <a:rPr lang="en-US" dirty="0" smtClean="0">
                <a:solidFill>
                  <a:schemeClr val="tx2"/>
                </a:solidFill>
              </a:rPr>
              <a:t> in ATLS center in </a:t>
            </a:r>
            <a:r>
              <a:rPr lang="en-US" dirty="0" err="1" smtClean="0">
                <a:solidFill>
                  <a:schemeClr val="tx2"/>
                </a:solidFill>
              </a:rPr>
              <a:t>OakCreek</a:t>
            </a:r>
            <a:r>
              <a:rPr lang="en-US" dirty="0" smtClean="0">
                <a:solidFill>
                  <a:schemeClr val="tx2"/>
                </a:solidFill>
              </a:rPr>
              <a:t>.</a:t>
            </a:r>
          </a:p>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provides a high solvent popping and sag resistance to the coating system in different temperature and Humidity environment (tested from 75 to 95 °F and 40 to 80 %Rh) even when used Wet on wet with a 5 min Flash-Off prior to top coating.</a:t>
            </a:r>
          </a:p>
          <a:p>
            <a:pPr marL="285750" indent="-285750">
              <a:lnSpc>
                <a:spcPct val="150000"/>
              </a:lnSpc>
              <a:buFont typeface="Arial" panose="020B0604020202020204" pitchFamily="34" charset="0"/>
              <a:buChar char="•"/>
            </a:pPr>
            <a:r>
              <a:rPr lang="fr-FR" b="1" dirty="0" smtClean="0">
                <a:solidFill>
                  <a:schemeClr val="tx2"/>
                </a:solidFill>
              </a:rPr>
              <a:t>VRP Primer </a:t>
            </a:r>
            <a:r>
              <a:rPr lang="fr-FR" dirty="0" smtClean="0">
                <a:solidFill>
                  <a:schemeClr val="tx2"/>
                </a:solidFill>
              </a:rPr>
              <a:t>has </a:t>
            </a:r>
            <a:r>
              <a:rPr lang="fr-FR" dirty="0" err="1" smtClean="0">
                <a:solidFill>
                  <a:schemeClr val="tx2"/>
                </a:solidFill>
              </a:rPr>
              <a:t>shown</a:t>
            </a:r>
            <a:r>
              <a:rPr lang="fr-FR" dirty="0" smtClean="0">
                <a:solidFill>
                  <a:schemeClr val="tx2"/>
                </a:solidFill>
              </a:rPr>
              <a:t> a </a:t>
            </a:r>
            <a:r>
              <a:rPr lang="fr-FR" dirty="0" err="1" smtClean="0">
                <a:solidFill>
                  <a:schemeClr val="tx2"/>
                </a:solidFill>
              </a:rPr>
              <a:t>capability</a:t>
            </a:r>
            <a:r>
              <a:rPr lang="fr-FR" dirty="0" smtClean="0">
                <a:solidFill>
                  <a:schemeClr val="tx2"/>
                </a:solidFill>
              </a:rPr>
              <a:t> to </a:t>
            </a:r>
            <a:r>
              <a:rPr lang="fr-FR" dirty="0" err="1" smtClean="0">
                <a:solidFill>
                  <a:schemeClr val="tx2"/>
                </a:solidFill>
              </a:rPr>
              <a:t>provide</a:t>
            </a:r>
            <a:r>
              <a:rPr lang="fr-FR" dirty="0" smtClean="0">
                <a:solidFill>
                  <a:schemeClr val="tx2"/>
                </a:solidFill>
              </a:rPr>
              <a:t> </a:t>
            </a:r>
            <a:r>
              <a:rPr lang="fr-FR" dirty="0" err="1" smtClean="0">
                <a:solidFill>
                  <a:schemeClr val="tx2"/>
                </a:solidFill>
              </a:rPr>
              <a:t>smooth</a:t>
            </a:r>
            <a:r>
              <a:rPr lang="fr-FR" dirty="0" smtClean="0">
                <a:solidFill>
                  <a:schemeClr val="tx2"/>
                </a:solidFill>
              </a:rPr>
              <a:t> finish in all </a:t>
            </a:r>
            <a:r>
              <a:rPr lang="fr-FR" dirty="0" err="1" smtClean="0">
                <a:solidFill>
                  <a:schemeClr val="tx2"/>
                </a:solidFill>
              </a:rPr>
              <a:t>these</a:t>
            </a:r>
            <a:r>
              <a:rPr lang="fr-FR" dirty="0" smtClean="0">
                <a:solidFill>
                  <a:schemeClr val="tx2"/>
                </a:solidFill>
              </a:rPr>
              <a:t> conditions</a:t>
            </a:r>
            <a:endParaRPr lang="en-US" dirty="0" smtClean="0">
              <a:solidFill>
                <a:schemeClr val="tx2"/>
              </a:solidFill>
            </a:endParaRPr>
          </a:p>
          <a:p>
            <a:pPr marL="285750" indent="-285750">
              <a:lnSpc>
                <a:spcPct val="150000"/>
              </a:lnSpc>
              <a:buFont typeface="Arial" panose="020B0604020202020204" pitchFamily="34" charset="0"/>
              <a:buChar char="•"/>
            </a:pPr>
            <a:r>
              <a:rPr lang="fr-FR" b="1" dirty="0">
                <a:solidFill>
                  <a:schemeClr val="tx2"/>
                </a:solidFill>
              </a:rPr>
              <a:t>V</a:t>
            </a:r>
            <a:r>
              <a:rPr lang="fr-FR" b="1" dirty="0" smtClean="0">
                <a:solidFill>
                  <a:schemeClr val="tx2"/>
                </a:solidFill>
              </a:rPr>
              <a:t>RP Primer </a:t>
            </a:r>
            <a:r>
              <a:rPr lang="fr-FR" dirty="0" err="1" smtClean="0">
                <a:solidFill>
                  <a:schemeClr val="tx2"/>
                </a:solidFill>
              </a:rPr>
              <a:t>is</a:t>
            </a:r>
            <a:r>
              <a:rPr lang="fr-FR" dirty="0" smtClean="0">
                <a:solidFill>
                  <a:schemeClr val="tx2"/>
                </a:solidFill>
              </a:rPr>
              <a:t> </a:t>
            </a:r>
            <a:r>
              <a:rPr lang="fr-FR" dirty="0" err="1" smtClean="0">
                <a:solidFill>
                  <a:schemeClr val="tx2"/>
                </a:solidFill>
              </a:rPr>
              <a:t>seen</a:t>
            </a:r>
            <a:r>
              <a:rPr lang="fr-FR" dirty="0" smtClean="0">
                <a:solidFill>
                  <a:schemeClr val="tx2"/>
                </a:solidFill>
              </a:rPr>
              <a:t> as the </a:t>
            </a:r>
            <a:r>
              <a:rPr lang="fr-FR" dirty="0" err="1" smtClean="0">
                <a:solidFill>
                  <a:schemeClr val="tx2"/>
                </a:solidFill>
              </a:rPr>
              <a:t>most</a:t>
            </a:r>
            <a:r>
              <a:rPr lang="fr-FR" dirty="0" smtClean="0">
                <a:solidFill>
                  <a:schemeClr val="tx2"/>
                </a:solidFill>
              </a:rPr>
              <a:t> </a:t>
            </a:r>
            <a:r>
              <a:rPr lang="fr-FR" dirty="0" err="1" smtClean="0">
                <a:solidFill>
                  <a:schemeClr val="tx2"/>
                </a:solidFill>
              </a:rPr>
              <a:t>robust</a:t>
            </a:r>
            <a:r>
              <a:rPr lang="fr-FR" dirty="0" smtClean="0">
                <a:solidFill>
                  <a:schemeClr val="tx2"/>
                </a:solidFill>
              </a:rPr>
              <a:t> primer in IC SBU 2K primer range by application experts.</a:t>
            </a:r>
            <a:endParaRPr lang="en-US" dirty="0">
              <a:solidFill>
                <a:schemeClr val="tx2"/>
              </a:solidFill>
            </a:endParaRP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1" name="Picture 7"/>
          <p:cNvPicPr>
            <a:picLocks noChangeAspect="1"/>
          </p:cNvPicPr>
          <p:nvPr/>
        </p:nvPicPr>
        <p:blipFill rotWithShape="1">
          <a:blip r:embed="rId3"/>
          <a:srcRect l="30221"/>
          <a:stretch/>
        </p:blipFill>
        <p:spPr>
          <a:xfrm>
            <a:off x="8277726" y="1497840"/>
            <a:ext cx="2955475" cy="2523198"/>
          </a:xfrm>
          <a:prstGeom prst="rect">
            <a:avLst/>
          </a:prstGeom>
        </p:spPr>
      </p:pic>
    </p:spTree>
    <p:extLst>
      <p:ext uri="{BB962C8B-B14F-4D97-AF65-F5344CB8AC3E}">
        <p14:creationId xmlns:p14="http://schemas.microsoft.com/office/powerpoint/2010/main" val="13235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68" y="370209"/>
            <a:ext cx="10718675" cy="586393"/>
          </a:xfrm>
        </p:spPr>
        <p:txBody>
          <a:bodyPr/>
          <a:lstStyle/>
          <a:p>
            <a:pPr algn="r"/>
            <a:r>
              <a:rPr lang="en-US" b="1" dirty="0" smtClean="0"/>
              <a:t>Product </a:t>
            </a:r>
            <a:r>
              <a:rPr lang="en-US" b="1" dirty="0"/>
              <a:t>Specifications and Performance </a:t>
            </a:r>
            <a:r>
              <a:rPr lang="en-US" b="1" dirty="0" smtClean="0"/>
              <a:t>Properties</a:t>
            </a:r>
            <a:endParaRPr lang="en-US" b="1" dirty="0"/>
          </a:p>
        </p:txBody>
      </p:sp>
      <p:sp>
        <p:nvSpPr>
          <p:cNvPr id="5" name="Slide Number Placeholder 4"/>
          <p:cNvSpPr>
            <a:spLocks noGrp="1"/>
          </p:cNvSpPr>
          <p:nvPr>
            <p:ph type="sldNum" sz="quarter" idx="12"/>
          </p:nvPr>
        </p:nvSpPr>
        <p:spPr/>
        <p:txBody>
          <a:bodyPr/>
          <a:lstStyle/>
          <a:p>
            <a:fld id="{FD9C4343-C115-504A-8D4F-0B17318D4A48}" type="slidenum">
              <a:rPr lang="en-US" smtClean="0"/>
              <a:t>8</a:t>
            </a:fld>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05577485"/>
              </p:ext>
            </p:extLst>
          </p:nvPr>
        </p:nvGraphicFramePr>
        <p:xfrm>
          <a:off x="817725" y="1038352"/>
          <a:ext cx="5131318" cy="4983195"/>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616072">
                  <a:extLst>
                    <a:ext uri="{9D8B030D-6E8A-4147-A177-3AD203B41FA5}">
                      <a16:colId xmlns:a16="http://schemas.microsoft.com/office/drawing/2014/main" val="20001"/>
                    </a:ext>
                  </a:extLst>
                </a:gridCol>
              </a:tblGrid>
              <a:tr h="332213">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algn="l" fontAlgn="b">
                        <a:lnSpc>
                          <a:spcPts val="1050"/>
                        </a:lnSpc>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endParaRPr lang="en-US" sz="1600" b="0" i="0" u="none" strike="noStrike" kern="1200" dirty="0">
                        <a:solidFill>
                          <a:schemeClr val="bg1"/>
                        </a:solidFill>
                        <a:effectLst/>
                        <a:latin typeface="Calibri" panose="020F0502020204030204" pitchFamily="34" charset="0"/>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2213">
                <a:tc>
                  <a:txBody>
                    <a:bodyPr/>
                    <a:lstStyle/>
                    <a:p>
                      <a:pPr algn="r" fontAlgn="b">
                        <a:lnSpc>
                          <a:spcPts val="1050"/>
                        </a:lnSpc>
                      </a:pPr>
                      <a:r>
                        <a:rPr lang="en-US" sz="1000" u="none" strike="noStrike" dirty="0">
                          <a:solidFill>
                            <a:srgbClr val="666666"/>
                          </a:solidFill>
                          <a:effectLst/>
                        </a:rPr>
                        <a:t>Colors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Gray and Buff</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2213">
                <a:tc>
                  <a:txBody>
                    <a:bodyPr/>
                    <a:lstStyle/>
                    <a:p>
                      <a:pPr algn="r" fontAlgn="b">
                        <a:lnSpc>
                          <a:spcPts val="1050"/>
                        </a:lnSpc>
                      </a:pPr>
                      <a:r>
                        <a:rPr lang="en-US" sz="1000" u="none" strike="noStrike" dirty="0">
                          <a:solidFill>
                            <a:srgbClr val="666666"/>
                          </a:solidFill>
                          <a:effectLst/>
                        </a:rPr>
                        <a:t>Pretreatments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Iron </a:t>
                      </a:r>
                      <a:r>
                        <a:rPr lang="en-US" sz="1000" u="none" strike="noStrike" dirty="0" smtClean="0">
                          <a:solidFill>
                            <a:schemeClr val="tx2"/>
                          </a:solidFill>
                          <a:effectLst/>
                        </a:rPr>
                        <a:t>Phosphate,</a:t>
                      </a:r>
                      <a:r>
                        <a:rPr lang="en-US" sz="1000" u="none" strike="noStrike" baseline="0" dirty="0" smtClean="0">
                          <a:solidFill>
                            <a:schemeClr val="tx2"/>
                          </a:solidFill>
                          <a:effectLst/>
                        </a:rPr>
                        <a:t> Shot Blast, Galvanized, </a:t>
                      </a:r>
                      <a:r>
                        <a:rPr lang="en-US" sz="1000" u="none" strike="noStrike" baseline="0" dirty="0" err="1" smtClean="0">
                          <a:solidFill>
                            <a:schemeClr val="tx2"/>
                          </a:solidFill>
                          <a:effectLst/>
                        </a:rPr>
                        <a:t>Galvanneal</a:t>
                      </a:r>
                      <a:r>
                        <a:rPr lang="en-US" sz="1000" u="none" strike="noStrike" baseline="0" dirty="0" smtClean="0">
                          <a:solidFill>
                            <a:schemeClr val="tx2"/>
                          </a:solidFill>
                          <a:effectLst/>
                        </a:rPr>
                        <a:t>, B1000 DIW, B1000 P99X</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2"/>
                  </a:ext>
                </a:extLst>
              </a:tr>
              <a:tr h="332213">
                <a:tc>
                  <a:txBody>
                    <a:bodyPr/>
                    <a:lstStyle/>
                    <a:p>
                      <a:pPr marL="0" algn="r" defTabSz="457200" rtl="0" eaLnBrk="1" fontAlgn="b" latinLnBrk="0" hangingPunct="1">
                        <a:lnSpc>
                          <a:spcPts val="1050"/>
                        </a:lnSpc>
                      </a:pPr>
                      <a:r>
                        <a:rPr lang="en-US" sz="1000" u="none" strike="noStrike" kern="1200" dirty="0">
                          <a:solidFill>
                            <a:schemeClr val="tx2"/>
                          </a:solidFill>
                          <a:effectLst/>
                          <a:latin typeface="+mn-lt"/>
                          <a:ea typeface="+mn-ea"/>
                          <a:cs typeface="+mn-cs"/>
                        </a:rPr>
                        <a:t>Substrates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ctr">
                        <a:lnSpc>
                          <a:spcPts val="1050"/>
                        </a:lnSpc>
                      </a:pPr>
                      <a:r>
                        <a:rPr lang="en-US" sz="1000" u="none" strike="noStrike" dirty="0">
                          <a:solidFill>
                            <a:schemeClr val="tx2"/>
                          </a:solidFill>
                          <a:effectLst/>
                        </a:rPr>
                        <a:t>CRS, </a:t>
                      </a:r>
                      <a:r>
                        <a:rPr lang="en-US" sz="1000" u="none" strike="noStrike" dirty="0" smtClean="0">
                          <a:solidFill>
                            <a:schemeClr val="tx2"/>
                          </a:solidFill>
                          <a:effectLst/>
                        </a:rPr>
                        <a:t>HRS, Aluminum</a:t>
                      </a:r>
                      <a:r>
                        <a:rPr lang="en-US" sz="1000" u="none" strike="noStrike" baseline="0" dirty="0" smtClean="0">
                          <a:solidFill>
                            <a:schemeClr val="tx2"/>
                          </a:solidFill>
                          <a:effectLst/>
                        </a:rPr>
                        <a:t>, Cast Iron</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3"/>
                  </a:ext>
                </a:extLst>
              </a:tr>
              <a:tr h="332213">
                <a:tc>
                  <a:txBody>
                    <a:bodyPr/>
                    <a:lstStyle/>
                    <a:p>
                      <a:pPr algn="r" fontAlgn="b">
                        <a:lnSpc>
                          <a:spcPts val="1050"/>
                        </a:lnSpc>
                      </a:pPr>
                      <a:r>
                        <a:rPr lang="en-US" sz="1000" u="none" strike="noStrike" dirty="0">
                          <a:solidFill>
                            <a:srgbClr val="666666"/>
                          </a:solidFill>
                          <a:effectLst/>
                        </a:rPr>
                        <a:t>VOC</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2.8 </a:t>
                      </a:r>
                      <a:r>
                        <a:rPr lang="en-US" sz="1000" u="none" strike="noStrike" dirty="0">
                          <a:solidFill>
                            <a:srgbClr val="666666"/>
                          </a:solidFill>
                          <a:effectLst/>
                        </a:rPr>
                        <a:t>lbs. / gal. less exempts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5"/>
                  </a:ext>
                </a:extLst>
              </a:tr>
              <a:tr h="332213">
                <a:tc>
                  <a:txBody>
                    <a:bodyPr/>
                    <a:lstStyle/>
                    <a:p>
                      <a:pPr algn="r" fontAlgn="b">
                        <a:lnSpc>
                          <a:spcPts val="1050"/>
                        </a:lnSpc>
                      </a:pPr>
                      <a:r>
                        <a:rPr lang="en-US" sz="1000" u="none" strike="noStrike" dirty="0">
                          <a:solidFill>
                            <a:srgbClr val="666666"/>
                          </a:solidFill>
                          <a:effectLst/>
                        </a:rPr>
                        <a:t>Gloss Range @ 60°</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b="0" i="0" u="none" strike="noStrike" baseline="0" dirty="0" smtClean="0">
                          <a:solidFill>
                            <a:schemeClr val="tx2"/>
                          </a:solidFill>
                          <a:effectLst/>
                          <a:latin typeface="+mn-lt"/>
                        </a:rPr>
                        <a:t>&gt; 60 </a:t>
                      </a:r>
                      <a:endParaRPr lang="en-US" sz="1000" b="0" i="0" u="none" strike="noStrike" baseline="0"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332213">
                <a:tc>
                  <a:txBody>
                    <a:bodyPr/>
                    <a:lstStyle/>
                    <a:p>
                      <a:pPr algn="r" fontAlgn="b">
                        <a:lnSpc>
                          <a:spcPts val="1050"/>
                        </a:lnSpc>
                      </a:pPr>
                      <a:r>
                        <a:rPr lang="en-US" sz="1000" u="none" strike="noStrike" dirty="0">
                          <a:solidFill>
                            <a:srgbClr val="666666"/>
                          </a:solidFill>
                          <a:effectLst/>
                        </a:rPr>
                        <a:t>Pot-Life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4 hours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32213">
                <a:tc>
                  <a:txBody>
                    <a:bodyPr/>
                    <a:lstStyle/>
                    <a:p>
                      <a:pPr algn="r" fontAlgn="b">
                        <a:lnSpc>
                          <a:spcPts val="1050"/>
                        </a:lnSpc>
                      </a:pPr>
                      <a:r>
                        <a:rPr lang="en-US" sz="1000" u="none" strike="noStrike" dirty="0" smtClean="0">
                          <a:solidFill>
                            <a:srgbClr val="666666"/>
                          </a:solidFill>
                          <a:effectLst/>
                        </a:rPr>
                        <a:t> Specifically formulated without</a:t>
                      </a:r>
                      <a:r>
                        <a:rPr lang="en-US" sz="1000" u="none" strike="noStrike" baseline="0" dirty="0" smtClean="0">
                          <a:solidFill>
                            <a:srgbClr val="666666"/>
                          </a:solidFill>
                          <a:effectLst/>
                        </a:rPr>
                        <a:t> </a:t>
                      </a:r>
                      <a:r>
                        <a:rPr lang="en-US" sz="1000" u="none" strike="noStrike" dirty="0" smtClean="0">
                          <a:solidFill>
                            <a:srgbClr val="666666"/>
                          </a:solidFill>
                          <a:effectLst/>
                        </a:rPr>
                        <a:t>heavy metals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Yes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8"/>
                  </a:ext>
                </a:extLst>
              </a:tr>
              <a:tr h="332213">
                <a:tc>
                  <a:txBody>
                    <a:bodyPr/>
                    <a:lstStyle/>
                    <a:p>
                      <a:pPr algn="r" fontAlgn="b">
                        <a:lnSpc>
                          <a:spcPts val="1050"/>
                        </a:lnSpc>
                      </a:pPr>
                      <a:r>
                        <a:rPr lang="en-US" sz="1000" u="none" strike="noStrike" dirty="0">
                          <a:solidFill>
                            <a:srgbClr val="666666"/>
                          </a:solidFill>
                          <a:effectLst/>
                        </a:rPr>
                        <a:t>Shelf 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Part A: 12 months/ Part B: 12 months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2213">
                <a:tc>
                  <a:txBody>
                    <a:bodyPr/>
                    <a:lstStyle/>
                    <a:p>
                      <a:pPr algn="r" fontAlgn="b">
                        <a:lnSpc>
                          <a:spcPts val="1050"/>
                        </a:lnSpc>
                      </a:pPr>
                      <a:r>
                        <a:rPr lang="en-US" sz="1000" u="none" strike="noStrike" dirty="0" smtClean="0">
                          <a:solidFill>
                            <a:srgbClr val="666666"/>
                          </a:solidFill>
                          <a:effectLst/>
                        </a:rPr>
                        <a:t>Cure</a:t>
                      </a:r>
                      <a:r>
                        <a:rPr lang="en-US" sz="1000" u="none" strike="noStrike" baseline="0" dirty="0" smtClean="0">
                          <a:solidFill>
                            <a:srgbClr val="666666"/>
                          </a:solidFill>
                          <a:effectLst/>
                        </a:rPr>
                        <a:t> Agent</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GXM81800</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332213">
                <a:tc>
                  <a:txBody>
                    <a:bodyPr/>
                    <a:lstStyle/>
                    <a:p>
                      <a:pPr algn="r" fontAlgn="b">
                        <a:lnSpc>
                          <a:spcPts val="1050"/>
                        </a:lnSpc>
                      </a:pPr>
                      <a:r>
                        <a:rPr lang="en-US" sz="1000" u="none" strike="noStrike" dirty="0">
                          <a:solidFill>
                            <a:srgbClr val="666666"/>
                          </a:solidFill>
                          <a:effectLst/>
                        </a:rPr>
                        <a:t>Weight Solids</a:t>
                      </a:r>
                      <a:br>
                        <a:rPr lang="en-US" sz="1000" u="none" strike="noStrike" dirty="0">
                          <a:solidFill>
                            <a:srgbClr val="666666"/>
                          </a:solidFill>
                          <a:effectLst/>
                        </a:rPr>
                      </a:br>
                      <a:r>
                        <a:rPr lang="en-US" sz="1000" u="none" strike="noStrike" dirty="0">
                          <a:solidFill>
                            <a:schemeClr val="tx2"/>
                          </a:solidFill>
                          <a:effectLst/>
                        </a:rPr>
                        <a:t>(Blended)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60.5%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2213">
                <a:tc>
                  <a:txBody>
                    <a:bodyPr/>
                    <a:lstStyle/>
                    <a:p>
                      <a:pPr algn="r" fontAlgn="b">
                        <a:lnSpc>
                          <a:spcPts val="1050"/>
                        </a:lnSpc>
                      </a:pPr>
                      <a:r>
                        <a:rPr lang="en-US" sz="1000" u="none" strike="noStrike" dirty="0">
                          <a:solidFill>
                            <a:srgbClr val="666666"/>
                          </a:solidFill>
                          <a:effectLst/>
                        </a:rPr>
                        <a:t>Volume Solids</a:t>
                      </a:r>
                      <a:br>
                        <a:rPr lang="en-US" sz="1000" u="none" strike="noStrike" dirty="0">
                          <a:solidFill>
                            <a:srgbClr val="666666"/>
                          </a:solidFill>
                          <a:effectLst/>
                        </a:rPr>
                      </a:br>
                      <a:r>
                        <a:rPr lang="en-US" sz="1000" u="none" strike="noStrike" dirty="0">
                          <a:solidFill>
                            <a:schemeClr val="tx2"/>
                          </a:solidFill>
                          <a:effectLst/>
                        </a:rPr>
                        <a:t> (Blended)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38.6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Wet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3.6-4.7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Dry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1.3 </a:t>
                      </a:r>
                      <a:r>
                        <a:rPr lang="en-US" sz="1000" u="none" strike="noStrike" dirty="0">
                          <a:solidFill>
                            <a:schemeClr val="tx2"/>
                          </a:solidFill>
                          <a:effectLst/>
                        </a:rPr>
                        <a:t>–</a:t>
                      </a:r>
                      <a:r>
                        <a:rPr lang="en-US" sz="1000" u="none" strike="noStrike" baseline="0" dirty="0">
                          <a:solidFill>
                            <a:schemeClr val="tx2"/>
                          </a:solidFill>
                          <a:effectLst/>
                        </a:rPr>
                        <a:t> </a:t>
                      </a:r>
                      <a:r>
                        <a:rPr lang="en-US" sz="1000" u="none" strike="noStrike" baseline="0" dirty="0" smtClean="0">
                          <a:solidFill>
                            <a:schemeClr val="tx2"/>
                          </a:solidFill>
                          <a:effectLst/>
                        </a:rPr>
                        <a:t>2.0</a:t>
                      </a:r>
                      <a:r>
                        <a:rPr lang="en-US" sz="1000" u="none" strike="noStrike" dirty="0" smtClean="0">
                          <a:solidFill>
                            <a:schemeClr val="tx2"/>
                          </a:solidFill>
                          <a:effectLst/>
                        </a:rPr>
                        <a:t>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332213">
                <a:tc>
                  <a:txBody>
                    <a:bodyPr/>
                    <a:lstStyle/>
                    <a:p>
                      <a:pPr algn="r" fontAlgn="b">
                        <a:lnSpc>
                          <a:spcPts val="1050"/>
                        </a:lnSpc>
                      </a:pPr>
                      <a:r>
                        <a:rPr lang="en-US" sz="1000" u="none" strike="noStrike" dirty="0">
                          <a:solidFill>
                            <a:srgbClr val="666666"/>
                          </a:solidFill>
                          <a:effectLst/>
                        </a:rPr>
                        <a:t>Flash time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rgbClr val="666666"/>
                          </a:solidFill>
                          <a:effectLst/>
                        </a:rPr>
                        <a:t>5 </a:t>
                      </a:r>
                      <a:r>
                        <a:rPr lang="en-US" sz="1000" u="none" strike="noStrike" dirty="0" smtClean="0">
                          <a:solidFill>
                            <a:srgbClr val="666666"/>
                          </a:solidFill>
                          <a:effectLst/>
                        </a:rPr>
                        <a:t>Minutes</a:t>
                      </a:r>
                      <a:r>
                        <a:rPr lang="en-US" sz="1000" u="none" strike="noStrike" baseline="0" dirty="0" smtClean="0">
                          <a:solidFill>
                            <a:srgbClr val="666666"/>
                          </a:solidFill>
                          <a:effectLst/>
                        </a:rPr>
                        <a:t> Minimum</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bl>
          </a:graphicData>
        </a:graphic>
      </p:graphicFrame>
      <p:graphicFrame>
        <p:nvGraphicFramePr>
          <p:cNvPr id="14" name="Content Placeholder 7"/>
          <p:cNvGraphicFramePr>
            <a:graphicFrameLocks noGrp="1"/>
          </p:cNvGraphicFramePr>
          <p:nvPr>
            <p:ph idx="1"/>
            <p:extLst>
              <p:ext uri="{D42A27DB-BD31-4B8C-83A1-F6EECF244321}">
                <p14:modId xmlns:p14="http://schemas.microsoft.com/office/powerpoint/2010/main" val="4293931797"/>
              </p:ext>
            </p:extLst>
          </p:nvPr>
        </p:nvGraphicFramePr>
        <p:xfrm>
          <a:off x="6177643" y="1041860"/>
          <a:ext cx="5085557" cy="4983539"/>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570311">
                  <a:extLst>
                    <a:ext uri="{9D8B030D-6E8A-4147-A177-3AD203B41FA5}">
                      <a16:colId xmlns:a16="http://schemas.microsoft.com/office/drawing/2014/main" val="20001"/>
                    </a:ext>
                  </a:extLst>
                </a:gridCol>
              </a:tblGrid>
              <a:tr h="332057">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marL="0" marR="0" lvl="0" indent="0" algn="l" defTabSz="457200" rtl="0" eaLnBrk="1" fontAlgn="b" latinLnBrk="0" hangingPunct="1">
                        <a:lnSpc>
                          <a:spcPts val="1050"/>
                        </a:lnSpc>
                        <a:spcBef>
                          <a:spcPts val="0"/>
                        </a:spcBef>
                        <a:spcAft>
                          <a:spcPts val="0"/>
                        </a:spcAft>
                        <a:buClrTx/>
                        <a:buSzTx/>
                        <a:buFontTx/>
                        <a:buNone/>
                        <a:tabLst/>
                        <a:defRPr/>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Cure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Follows topcoat bake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Dry to Touch </a:t>
                      </a:r>
                      <a:br>
                        <a:rPr lang="en-US" sz="1000" u="none" strike="noStrike" kern="1200" dirty="0">
                          <a:solidFill>
                            <a:srgbClr val="666666"/>
                          </a:solidFill>
                          <a:effectLst/>
                          <a:latin typeface="+mn-lt"/>
                          <a:ea typeface="+mn-ea"/>
                          <a:cs typeface="+mn-cs"/>
                        </a:rPr>
                      </a:b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3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343698">
                <a:tc>
                  <a:txBody>
                    <a:bodyPr/>
                    <a:lstStyle/>
                    <a:p>
                      <a:pPr algn="r" fontAlgn="b">
                        <a:lnSpc>
                          <a:spcPts val="1050"/>
                        </a:lnSpc>
                      </a:pPr>
                      <a:r>
                        <a:rPr lang="en-US" sz="1000" u="none" strike="noStrike" kern="1200" dirty="0">
                          <a:solidFill>
                            <a:srgbClr val="666666"/>
                          </a:solidFill>
                          <a:effectLst/>
                          <a:latin typeface="+mn-lt"/>
                          <a:ea typeface="+mn-ea"/>
                          <a:cs typeface="+mn-cs"/>
                        </a:rPr>
                        <a:t>Dry to Handle </a:t>
                      </a:r>
                    </a:p>
                    <a:p>
                      <a:pPr algn="r" fontAlgn="b">
                        <a:lnSpc>
                          <a:spcPts val="1050"/>
                        </a:lnSpc>
                      </a:pP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4 </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31368">
                <a:tc>
                  <a:txBody>
                    <a:bodyPr/>
                    <a:lstStyle/>
                    <a:p>
                      <a:pPr algn="r" fontAlgn="ctr">
                        <a:lnSpc>
                          <a:spcPts val="1050"/>
                        </a:lnSpc>
                      </a:pPr>
                      <a:r>
                        <a:rPr lang="en-US" sz="1000" u="none" strike="noStrike" kern="1200" dirty="0">
                          <a:solidFill>
                            <a:srgbClr val="666666"/>
                          </a:solidFill>
                          <a:effectLst/>
                          <a:latin typeface="+mn-lt"/>
                          <a:ea typeface="+mn-ea"/>
                          <a:cs typeface="+mn-cs"/>
                        </a:rPr>
                        <a:t>To </a:t>
                      </a:r>
                      <a:r>
                        <a:rPr lang="en-US" sz="1000" u="none" strike="noStrike" kern="1200" dirty="0" smtClean="0">
                          <a:solidFill>
                            <a:srgbClr val="666666"/>
                          </a:solidFill>
                          <a:effectLst/>
                          <a:latin typeface="+mn-lt"/>
                          <a:ea typeface="+mn-ea"/>
                          <a:cs typeface="+mn-cs"/>
                        </a:rPr>
                        <a:t>Recoat w/o</a:t>
                      </a:r>
                      <a:r>
                        <a:rPr lang="en-US" sz="1000" u="none" strike="noStrike" kern="1200" baseline="0" dirty="0" smtClean="0">
                          <a:solidFill>
                            <a:srgbClr val="666666"/>
                          </a:solidFill>
                          <a:effectLst/>
                          <a:latin typeface="+mn-lt"/>
                          <a:ea typeface="+mn-ea"/>
                          <a:cs typeface="+mn-cs"/>
                        </a:rPr>
                        <a:t> Sanding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W-o-W</a:t>
                      </a:r>
                      <a:r>
                        <a:rPr lang="en-US" sz="1000" u="none" strike="noStrike" kern="1200" baseline="0" dirty="0" smtClean="0">
                          <a:solidFill>
                            <a:schemeClr val="tx2"/>
                          </a:solidFill>
                          <a:effectLst/>
                          <a:latin typeface="+mn-lt"/>
                          <a:ea typeface="+mn-ea"/>
                          <a:cs typeface="+mn-cs"/>
                        </a:rPr>
                        <a:t> primer + baked topcoat= 72 hours</a:t>
                      </a:r>
                    </a:p>
                    <a:p>
                      <a:pPr algn="l" fontAlgn="b">
                        <a:lnSpc>
                          <a:spcPts val="1050"/>
                        </a:lnSpc>
                      </a:pPr>
                      <a:r>
                        <a:rPr lang="en-US" sz="1000" u="none" strike="noStrike" kern="1200" baseline="0" dirty="0" smtClean="0">
                          <a:solidFill>
                            <a:schemeClr val="tx2"/>
                          </a:solidFill>
                          <a:effectLst/>
                          <a:latin typeface="+mn-lt"/>
                          <a:ea typeface="+mn-ea"/>
                          <a:cs typeface="+mn-cs"/>
                        </a:rPr>
                        <a:t>Baked primer + baked topcoat = 2 weeks</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4"/>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Initial Adhesion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5B</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Salt Spray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a:t>
                      </a:r>
                      <a:r>
                        <a:rPr lang="en-US" sz="1000" u="none" strike="noStrike" kern="1200" dirty="0">
                          <a:solidFill>
                            <a:srgbClr val="666666"/>
                          </a:solidFill>
                          <a:effectLst/>
                          <a:latin typeface="+mn-lt"/>
                          <a:ea typeface="+mn-ea"/>
                          <a:cs typeface="+mn-cs"/>
                        </a:rPr>
                        <a:t>+ hours (≤ 2 mm creep</a:t>
                      </a:r>
                      <a:r>
                        <a:rPr lang="en-US" sz="1000" u="none" strike="noStrike" kern="1200" dirty="0" smtClean="0">
                          <a:solidFill>
                            <a:srgbClr val="666666"/>
                          </a:solidFill>
                          <a:effectLst/>
                          <a:latin typeface="+mn-lt"/>
                          <a:ea typeface="+mn-ea"/>
                          <a:cs typeface="+mn-cs"/>
                        </a:rPr>
                        <a:t>) on B1000 P99X</a:t>
                      </a:r>
                      <a:r>
                        <a:rPr lang="en-US" sz="1000" u="none" strike="noStrike" kern="1200" baseline="0" dirty="0" smtClean="0">
                          <a:solidFill>
                            <a:srgbClr val="666666"/>
                          </a:solidFill>
                          <a:effectLst/>
                          <a:latin typeface="+mn-lt"/>
                          <a:ea typeface="+mn-ea"/>
                          <a:cs typeface="+mn-cs"/>
                        </a:rPr>
                        <a:t> Substrate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6"/>
                  </a:ext>
                </a:extLst>
              </a:tr>
              <a:tr h="331368">
                <a:tc>
                  <a:txBody>
                    <a:bodyPr/>
                    <a:lstStyle/>
                    <a:p>
                      <a:pPr algn="r" fontAlgn="b">
                        <a:lnSpc>
                          <a:spcPts val="1050"/>
                        </a:lnSpc>
                      </a:pPr>
                      <a:r>
                        <a:rPr lang="en-US" sz="1000" u="none" strike="noStrike" kern="1200" dirty="0" smtClean="0">
                          <a:solidFill>
                            <a:srgbClr val="666666"/>
                          </a:solidFill>
                          <a:effectLst/>
                          <a:latin typeface="+mn-lt"/>
                          <a:ea typeface="+mn-ea"/>
                          <a:cs typeface="+mn-cs"/>
                        </a:rPr>
                        <a:t>Humidity </a:t>
                      </a:r>
                    </a:p>
                    <a:p>
                      <a:pPr algn="r" fontAlgn="b">
                        <a:lnSpc>
                          <a:spcPts val="1050"/>
                        </a:lnSpc>
                      </a:pPr>
                      <a:r>
                        <a:rPr lang="en-US" sz="1000" u="none" strike="noStrike" kern="1200" dirty="0" smtClean="0">
                          <a:solidFill>
                            <a:srgbClr val="666666"/>
                          </a:solidFill>
                          <a:effectLst/>
                          <a:latin typeface="+mn-lt"/>
                          <a:ea typeface="+mn-ea"/>
                          <a:cs typeface="+mn-cs"/>
                        </a:rPr>
                        <a:t>(ASTM D2247)</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 hours</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7"/>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Mar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3</a:t>
                      </a:r>
                      <a:r>
                        <a:rPr lang="en-US" sz="1000" u="none" strike="noStrike" kern="1200" dirty="0" smtClean="0">
                          <a:solidFill>
                            <a:srgbClr val="666666"/>
                          </a:solidFill>
                          <a:effectLst/>
                          <a:latin typeface="+mn-lt"/>
                          <a:ea typeface="+mn-ea"/>
                          <a:cs typeface="+mn-cs"/>
                        </a:rPr>
                        <a:t>0</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XX </a:t>
                      </a:r>
                      <a:r>
                        <a:rPr lang="en-US" sz="1000" u="none" strike="noStrike" kern="1200" dirty="0">
                          <a:solidFill>
                            <a:srgbClr val="666666"/>
                          </a:solidFill>
                          <a:effectLst/>
                          <a:latin typeface="+mn-lt"/>
                          <a:ea typeface="+mn-ea"/>
                          <a:cs typeface="+mn-cs"/>
                        </a:rPr>
                        <a:t>MEK</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Hardness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4H </a:t>
                      </a:r>
                      <a:r>
                        <a:rPr lang="en-US" sz="1000" u="none" strike="noStrike" kern="1200" dirty="0">
                          <a:solidFill>
                            <a:srgbClr val="666666"/>
                          </a:solidFill>
                          <a:effectLst/>
                          <a:latin typeface="+mn-lt"/>
                          <a:ea typeface="+mn-ea"/>
                          <a:cs typeface="+mn-cs"/>
                        </a:rPr>
                        <a:t>Pencil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Impact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80 </a:t>
                      </a:r>
                      <a:r>
                        <a:rPr lang="en-US" sz="1000" u="none" strike="noStrike" kern="1200" dirty="0">
                          <a:solidFill>
                            <a:srgbClr val="666666"/>
                          </a:solidFill>
                          <a:effectLst/>
                          <a:latin typeface="+mn-lt"/>
                          <a:ea typeface="+mn-ea"/>
                          <a:cs typeface="+mn-cs"/>
                        </a:rPr>
                        <a:t>in-lbs Direct; </a:t>
                      </a:r>
                      <a:r>
                        <a:rPr lang="en-US" sz="1000" u="none" strike="noStrike" kern="1200" baseline="0" dirty="0" smtClean="0">
                          <a:solidFill>
                            <a:srgbClr val="666666"/>
                          </a:solidFill>
                          <a:effectLst/>
                          <a:latin typeface="+mn-lt"/>
                          <a:ea typeface="+mn-ea"/>
                          <a:cs typeface="+mn-cs"/>
                        </a:rPr>
                        <a:t> </a:t>
                      </a:r>
                      <a:r>
                        <a:rPr lang="en-US" sz="1000" u="none" strike="noStrike" kern="1200" dirty="0" smtClean="0">
                          <a:solidFill>
                            <a:srgbClr val="666666"/>
                          </a:solidFill>
                          <a:effectLst/>
                          <a:latin typeface="+mn-lt"/>
                          <a:ea typeface="+mn-ea"/>
                          <a:cs typeface="+mn-cs"/>
                        </a:rPr>
                        <a:t>20 </a:t>
                      </a:r>
                      <a:r>
                        <a:rPr lang="en-US" sz="1000" u="none" strike="noStrike" kern="1200" dirty="0">
                          <a:solidFill>
                            <a:srgbClr val="666666"/>
                          </a:solidFill>
                          <a:effectLst/>
                          <a:latin typeface="+mn-lt"/>
                          <a:ea typeface="+mn-ea"/>
                          <a:cs typeface="+mn-cs"/>
                        </a:rPr>
                        <a:t>in-lbs Reverse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Conical Mandrel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No cracking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Chemical </a:t>
                      </a:r>
                      <a:r>
                        <a:rPr lang="en-US" sz="1000" u="none" strike="noStrike" kern="1200" dirty="0" smtClean="0">
                          <a:solidFill>
                            <a:srgbClr val="666666"/>
                          </a:solidFill>
                          <a:effectLst/>
                          <a:latin typeface="+mn-lt"/>
                          <a:ea typeface="+mn-ea"/>
                          <a:cs typeface="+mn-cs"/>
                        </a:rPr>
                        <a:t>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500 hour diesel, water, oil immersion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12"/>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Durability</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Not </a:t>
                      </a:r>
                      <a:r>
                        <a:rPr lang="en-US" sz="1000" u="none" strike="noStrike" kern="1200" dirty="0" smtClean="0">
                          <a:solidFill>
                            <a:srgbClr val="666666"/>
                          </a:solidFill>
                          <a:effectLst/>
                          <a:latin typeface="+mn-lt"/>
                          <a:ea typeface="+mn-ea"/>
                          <a:cs typeface="+mn-cs"/>
                        </a:rPr>
                        <a:t>tested</a:t>
                      </a:r>
                      <a:r>
                        <a:rPr lang="en-US" sz="1000" u="none" strike="noStrike" kern="1200" baseline="0" dirty="0" smtClean="0">
                          <a:solidFill>
                            <a:srgbClr val="666666"/>
                          </a:solidFill>
                          <a:effectLst/>
                          <a:latin typeface="+mn-lt"/>
                          <a:ea typeface="+mn-ea"/>
                          <a:cs typeface="+mn-cs"/>
                        </a:rPr>
                        <a:t> – Not made for primer-only weathering resistance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1368">
                <a:tc>
                  <a:txBody>
                    <a:bodyPr/>
                    <a:lstStyle/>
                    <a:p>
                      <a:pPr algn="r" fontAlgn="b">
                        <a:lnSpc>
                          <a:spcPts val="1050"/>
                        </a:lnSpc>
                      </a:pPr>
                      <a:r>
                        <a:rPr lang="en-US" sz="1000" u="none" strike="noStrike" kern="1200" dirty="0">
                          <a:solidFill>
                            <a:schemeClr val="tx2"/>
                          </a:solidFill>
                          <a:effectLst/>
                          <a:latin typeface="+mn-lt"/>
                          <a:ea typeface="+mn-ea"/>
                          <a:cs typeface="+mn-cs"/>
                        </a:rPr>
                        <a:t>Blend Ratio w </a:t>
                      </a:r>
                      <a:r>
                        <a:rPr lang="en-US" sz="1000" u="none" strike="noStrike" kern="1200" dirty="0" smtClean="0">
                          <a:solidFill>
                            <a:schemeClr val="tx2"/>
                          </a:solidFill>
                          <a:effectLst/>
                          <a:latin typeface="+mn-lt"/>
                          <a:ea typeface="+mn-ea"/>
                          <a:cs typeface="+mn-cs"/>
                        </a:rPr>
                        <a:t>GXM78880</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 </a:t>
                      </a:r>
                      <a:r>
                        <a:rPr lang="en-US" sz="1000" u="none" strike="noStrike" kern="1200" dirty="0" smtClean="0">
                          <a:solidFill>
                            <a:schemeClr val="tx2"/>
                          </a:solidFill>
                          <a:effectLst/>
                          <a:latin typeface="+mn-lt"/>
                          <a:ea typeface="+mn-ea"/>
                          <a:cs typeface="+mn-cs"/>
                        </a:rPr>
                        <a:t>2:1 by volume</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63409670"/>
              </p:ext>
            </p:extLst>
          </p:nvPr>
        </p:nvGraphicFramePr>
        <p:xfrm>
          <a:off x="589125" y="267323"/>
          <a:ext cx="914400" cy="792163"/>
        </p:xfrm>
        <a:graphic>
          <a:graphicData uri="http://schemas.openxmlformats.org/presentationml/2006/ole">
            <mc:AlternateContent xmlns:mc="http://schemas.openxmlformats.org/markup-compatibility/2006">
              <mc:Choice xmlns:v="urn:schemas-microsoft-com:vml" Requires="v">
                <p:oleObj spid="_x0000_s1463" name="Acrobat Document" showAsIcon="1" r:id="rId4" imgW="914400" imgH="792360" progId="AcroExch.Document.2017">
                  <p:embed/>
                </p:oleObj>
              </mc:Choice>
              <mc:Fallback>
                <p:oleObj name="Acrobat Document" showAsIcon="1" r:id="rId4" imgW="914400" imgH="792360" progId="AcroExch.Document.2017">
                  <p:embed/>
                  <p:pic>
                    <p:nvPicPr>
                      <p:cNvPr id="0" name=""/>
                      <p:cNvPicPr/>
                      <p:nvPr/>
                    </p:nvPicPr>
                    <p:blipFill>
                      <a:blip r:embed="rId5"/>
                      <a:stretch>
                        <a:fillRect/>
                      </a:stretch>
                    </p:blipFill>
                    <p:spPr>
                      <a:xfrm>
                        <a:off x="589125" y="267323"/>
                        <a:ext cx="914400" cy="792163"/>
                      </a:xfrm>
                      <a:prstGeom prst="rect">
                        <a:avLst/>
                      </a:prstGeom>
                    </p:spPr>
                  </p:pic>
                </p:oleObj>
              </mc:Fallback>
            </mc:AlternateContent>
          </a:graphicData>
        </a:graphic>
      </p:graphicFrame>
      <p:sp>
        <p:nvSpPr>
          <p:cNvPr id="7" name="TextBox 6"/>
          <p:cNvSpPr txBox="1"/>
          <p:nvPr/>
        </p:nvSpPr>
        <p:spPr>
          <a:xfrm>
            <a:off x="393192" y="633069"/>
            <a:ext cx="1499616" cy="261610"/>
          </a:xfrm>
          <a:prstGeom prst="rect">
            <a:avLst/>
          </a:prstGeom>
          <a:solidFill>
            <a:schemeClr val="bg2"/>
          </a:solidFill>
        </p:spPr>
        <p:txBody>
          <a:bodyPr wrap="square" rtlCol="0">
            <a:spAutoFit/>
          </a:bodyPr>
          <a:lstStyle/>
          <a:p>
            <a:r>
              <a:rPr lang="en-US" sz="1100" dirty="0" smtClean="0"/>
              <a:t>TDS of Gray Primer</a:t>
            </a:r>
            <a:endParaRPr lang="en-US" sz="1100" dirty="0"/>
          </a:p>
        </p:txBody>
      </p:sp>
    </p:spTree>
    <p:extLst>
      <p:ext uri="{BB962C8B-B14F-4D97-AF65-F5344CB8AC3E}">
        <p14:creationId xmlns:p14="http://schemas.microsoft.com/office/powerpoint/2010/main" val="537460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9</a:t>
            </a:fld>
            <a:endParaRPr lang="en-US" dirty="0"/>
          </a:p>
        </p:txBody>
      </p:sp>
      <p:sp>
        <p:nvSpPr>
          <p:cNvPr id="4" name="TextBox 3"/>
          <p:cNvSpPr txBox="1"/>
          <p:nvPr/>
        </p:nvSpPr>
        <p:spPr>
          <a:xfrm>
            <a:off x="182978" y="364879"/>
            <a:ext cx="11654985"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Primer-Only </a:t>
            </a:r>
            <a:endParaRPr lang="en-US" sz="2000" dirty="0">
              <a:solidFill>
                <a:schemeClr val="accent1"/>
              </a:solidFill>
              <a:latin typeface="+mj-lt"/>
            </a:endParaRPr>
          </a:p>
        </p:txBody>
      </p:sp>
      <p:sp>
        <p:nvSpPr>
          <p:cNvPr id="8" name="TextBox 7"/>
          <p:cNvSpPr txBox="1"/>
          <p:nvPr/>
        </p:nvSpPr>
        <p:spPr>
          <a:xfrm>
            <a:off x="3772361" y="6217752"/>
            <a:ext cx="4309394" cy="553998"/>
          </a:xfrm>
          <a:prstGeom prst="rect">
            <a:avLst/>
          </a:prstGeom>
          <a:solidFill>
            <a:srgbClr val="FFFF00"/>
          </a:solidFill>
          <a:ln>
            <a:solidFill>
              <a:schemeClr val="accent1"/>
            </a:solidFill>
          </a:ln>
        </p:spPr>
        <p:txBody>
          <a:bodyPr wrap="square" rtlCol="0">
            <a:spAutoFit/>
          </a:bodyPr>
          <a:lstStyle/>
          <a:p>
            <a:pPr algn="ctr"/>
            <a:r>
              <a:rPr lang="en-US" sz="1600" dirty="0" smtClean="0">
                <a:solidFill>
                  <a:schemeClr val="accent1"/>
                </a:solidFill>
              </a:rPr>
              <a:t>This data represents PRIMER-ONLY testing</a:t>
            </a:r>
          </a:p>
          <a:p>
            <a:pPr algn="ctr"/>
            <a:r>
              <a:rPr lang="en-US" sz="1400" i="1" dirty="0">
                <a:solidFill>
                  <a:srgbClr val="FF0000"/>
                </a:solidFill>
              </a:rPr>
              <a:t>* Red outline = blistering occurred on one </a:t>
            </a:r>
            <a:r>
              <a:rPr lang="en-US" sz="1400" i="1" dirty="0" smtClean="0">
                <a:solidFill>
                  <a:srgbClr val="FF0000"/>
                </a:solidFill>
              </a:rPr>
              <a:t>panel</a:t>
            </a:r>
            <a:endParaRPr lang="en-US" sz="1600" dirty="0">
              <a:solidFill>
                <a:schemeClr val="accent1"/>
              </a:solidFill>
            </a:endParaRPr>
          </a:p>
        </p:txBody>
      </p:sp>
      <p:sp>
        <p:nvSpPr>
          <p:cNvPr id="5" name="TextBox 4"/>
          <p:cNvSpPr txBox="1"/>
          <p:nvPr/>
        </p:nvSpPr>
        <p:spPr>
          <a:xfrm>
            <a:off x="4150185" y="1059032"/>
            <a:ext cx="3875314" cy="338554"/>
          </a:xfrm>
          <a:prstGeom prst="rect">
            <a:avLst/>
          </a:prstGeom>
          <a:noFill/>
        </p:spPr>
        <p:txBody>
          <a:bodyPr wrap="square" rtlCol="0">
            <a:spAutoFit/>
          </a:bodyPr>
          <a:lstStyle/>
          <a:p>
            <a:pPr algn="ctr"/>
            <a:r>
              <a:rPr lang="en-US" sz="1600" b="1" dirty="0" smtClean="0">
                <a:solidFill>
                  <a:schemeClr val="tx2"/>
                </a:solidFill>
              </a:rPr>
              <a:t>ASTM-B117 Salt Spray Corrosion Test</a:t>
            </a:r>
            <a:endParaRPr lang="en-US" sz="1600" b="1" dirty="0">
              <a:solidFill>
                <a:schemeClr val="tx2"/>
              </a:solidFill>
            </a:endParaRPr>
          </a:p>
        </p:txBody>
      </p:sp>
      <p:graphicFrame>
        <p:nvGraphicFramePr>
          <p:cNvPr id="14" name="Chart 13"/>
          <p:cNvGraphicFramePr>
            <a:graphicFrameLocks/>
          </p:cNvGraphicFramePr>
          <p:nvPr>
            <p:extLst>
              <p:ext uri="{D42A27DB-BD31-4B8C-83A1-F6EECF244321}">
                <p14:modId xmlns:p14="http://schemas.microsoft.com/office/powerpoint/2010/main" val="3129957429"/>
              </p:ext>
            </p:extLst>
          </p:nvPr>
        </p:nvGraphicFramePr>
        <p:xfrm>
          <a:off x="421105" y="1925052"/>
          <a:ext cx="2697280" cy="42052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extLst>
              <p:ext uri="{D42A27DB-BD31-4B8C-83A1-F6EECF244321}">
                <p14:modId xmlns:p14="http://schemas.microsoft.com/office/powerpoint/2010/main" val="888852287"/>
              </p:ext>
            </p:extLst>
          </p:nvPr>
        </p:nvGraphicFramePr>
        <p:xfrm>
          <a:off x="3420142" y="1934565"/>
          <a:ext cx="2697280" cy="42052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ext uri="{D42A27DB-BD31-4B8C-83A1-F6EECF244321}">
                <p14:modId xmlns:p14="http://schemas.microsoft.com/office/powerpoint/2010/main" val="2910028008"/>
              </p:ext>
            </p:extLst>
          </p:nvPr>
        </p:nvGraphicFramePr>
        <p:xfrm>
          <a:off x="6419179" y="1943253"/>
          <a:ext cx="2697280" cy="41970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extLst>
              <p:ext uri="{D42A27DB-BD31-4B8C-83A1-F6EECF244321}">
                <p14:modId xmlns:p14="http://schemas.microsoft.com/office/powerpoint/2010/main" val="39856799"/>
              </p:ext>
            </p:extLst>
          </p:nvPr>
        </p:nvGraphicFramePr>
        <p:xfrm>
          <a:off x="9418216" y="1942354"/>
          <a:ext cx="2697280" cy="4187992"/>
        </p:xfrm>
        <a:graphic>
          <a:graphicData uri="http://schemas.openxmlformats.org/drawingml/2006/chart">
            <c:chart xmlns:c="http://schemas.openxmlformats.org/drawingml/2006/chart" xmlns:r="http://schemas.openxmlformats.org/officeDocument/2006/relationships" r:id="rId6"/>
          </a:graphicData>
        </a:graphic>
      </p:graphicFrame>
      <p:sp>
        <p:nvSpPr>
          <p:cNvPr id="11" name="ZoneTexte 10"/>
          <p:cNvSpPr txBox="1"/>
          <p:nvPr/>
        </p:nvSpPr>
        <p:spPr>
          <a:xfrm>
            <a:off x="2132282" y="1404531"/>
            <a:ext cx="7756376" cy="338554"/>
          </a:xfrm>
          <a:prstGeom prst="rect">
            <a:avLst/>
          </a:prstGeom>
          <a:noFill/>
        </p:spPr>
        <p:txBody>
          <a:bodyPr wrap="square" rtlCol="0">
            <a:spAutoFit/>
          </a:bodyPr>
          <a:lstStyle/>
          <a:p>
            <a:r>
              <a:rPr lang="fr-FR" sz="1600" dirty="0" smtClean="0">
                <a:solidFill>
                  <a:schemeClr val="bg1">
                    <a:lumMod val="65000"/>
                  </a:schemeClr>
                </a:solidFill>
                <a:latin typeface="+mj-lt"/>
              </a:rPr>
              <a:t>Good </a:t>
            </a:r>
            <a:r>
              <a:rPr lang="fr-FR" sz="1600" dirty="0" err="1" smtClean="0">
                <a:solidFill>
                  <a:schemeClr val="bg1">
                    <a:lumMod val="65000"/>
                  </a:schemeClr>
                </a:solidFill>
                <a:latin typeface="+mj-lt"/>
              </a:rPr>
              <a:t>Results</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E</a:t>
            </a:r>
            <a:r>
              <a:rPr lang="fr-FR" sz="1600" dirty="0" err="1" smtClean="0">
                <a:solidFill>
                  <a:schemeClr val="bg1">
                    <a:lumMod val="65000"/>
                  </a:schemeClr>
                </a:solidFill>
                <a:latin typeface="+mj-lt"/>
              </a:rPr>
              <a:t>ven</a:t>
            </a:r>
            <a:r>
              <a:rPr lang="fr-FR" sz="1600" dirty="0" smtClean="0">
                <a:solidFill>
                  <a:schemeClr val="bg1">
                    <a:lumMod val="65000"/>
                  </a:schemeClr>
                </a:solidFill>
                <a:latin typeface="+mj-lt"/>
              </a:rPr>
              <a:t> </a:t>
            </a:r>
            <a:r>
              <a:rPr lang="fr-FR" sz="1600" dirty="0">
                <a:solidFill>
                  <a:schemeClr val="bg1">
                    <a:lumMod val="65000"/>
                  </a:schemeClr>
                </a:solidFill>
                <a:latin typeface="+mj-lt"/>
              </a:rPr>
              <a:t>O</a:t>
            </a:r>
            <a:r>
              <a:rPr lang="fr-FR" sz="1600" dirty="0" smtClean="0">
                <a:solidFill>
                  <a:schemeClr val="bg1">
                    <a:lumMod val="65000"/>
                  </a:schemeClr>
                </a:solidFill>
                <a:latin typeface="+mj-lt"/>
              </a:rPr>
              <a:t>n </a:t>
            </a:r>
            <a:r>
              <a:rPr lang="fr-FR" sz="1600" dirty="0" err="1" smtClean="0">
                <a:solidFill>
                  <a:schemeClr val="bg1">
                    <a:lumMod val="65000"/>
                  </a:schemeClr>
                </a:solidFill>
                <a:latin typeface="+mj-lt"/>
              </a:rPr>
              <a:t>Metal</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Cleaned</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O</a:t>
            </a:r>
            <a:r>
              <a:rPr lang="fr-FR" sz="1600" dirty="0" err="1" smtClean="0">
                <a:solidFill>
                  <a:schemeClr val="bg1">
                    <a:lumMod val="65000"/>
                  </a:schemeClr>
                </a:solidFill>
                <a:latin typeface="+mj-lt"/>
              </a:rPr>
              <a:t>nly</a:t>
            </a:r>
            <a:r>
              <a:rPr lang="fr-FR" sz="1600" dirty="0" smtClean="0">
                <a:solidFill>
                  <a:schemeClr val="bg1">
                    <a:lumMod val="65000"/>
                  </a:schemeClr>
                </a:solidFill>
                <a:latin typeface="+mj-lt"/>
              </a:rPr>
              <a:t> (CRS) at 500H = </a:t>
            </a:r>
            <a:r>
              <a:rPr lang="fr-FR" sz="1600" dirty="0" err="1" smtClean="0">
                <a:solidFill>
                  <a:schemeClr val="bg1">
                    <a:lumMod val="65000"/>
                  </a:schemeClr>
                </a:solidFill>
                <a:latin typeface="+mj-lt"/>
              </a:rPr>
              <a:t>Worst</a:t>
            </a:r>
            <a:r>
              <a:rPr lang="fr-FR" sz="1600" dirty="0" smtClean="0">
                <a:solidFill>
                  <a:schemeClr val="bg1">
                    <a:lumMod val="65000"/>
                  </a:schemeClr>
                </a:solidFill>
                <a:latin typeface="+mj-lt"/>
              </a:rPr>
              <a:t> Case Scenario</a:t>
            </a:r>
            <a:endParaRPr lang="en-US" sz="1400" dirty="0">
              <a:solidFill>
                <a:schemeClr val="bg1">
                  <a:lumMod val="65000"/>
                </a:schemeClr>
              </a:solidFill>
            </a:endParaRPr>
          </a:p>
        </p:txBody>
      </p:sp>
      <p:sp>
        <p:nvSpPr>
          <p:cNvPr id="6" name="ZoneTexte 5"/>
          <p:cNvSpPr txBox="1"/>
          <p:nvPr/>
        </p:nvSpPr>
        <p:spPr>
          <a:xfrm>
            <a:off x="4405382" y="2271932"/>
            <a:ext cx="1241946" cy="276999"/>
          </a:xfrm>
          <a:prstGeom prst="rect">
            <a:avLst/>
          </a:prstGeom>
          <a:noFill/>
        </p:spPr>
        <p:txBody>
          <a:bodyPr wrap="square" rtlCol="0">
            <a:spAutoFit/>
          </a:bodyPr>
          <a:lstStyle/>
          <a:p>
            <a:r>
              <a:rPr lang="fr-FR" sz="1200" dirty="0" err="1" smtClean="0">
                <a:solidFill>
                  <a:schemeClr val="tx1">
                    <a:lumMod val="65000"/>
                    <a:lumOff val="35000"/>
                  </a:schemeClr>
                </a:solidFill>
              </a:rPr>
              <a:t>Failure</a:t>
            </a:r>
            <a:endParaRPr lang="en-US" sz="1200" dirty="0">
              <a:solidFill>
                <a:schemeClr val="tx1">
                  <a:lumMod val="65000"/>
                  <a:lumOff val="35000"/>
                </a:schemeClr>
              </a:solidFill>
            </a:endParaRPr>
          </a:p>
        </p:txBody>
      </p:sp>
    </p:spTree>
    <p:extLst>
      <p:ext uri="{BB962C8B-B14F-4D97-AF65-F5344CB8AC3E}">
        <p14:creationId xmlns:p14="http://schemas.microsoft.com/office/powerpoint/2010/main" val="14696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D649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IC Widescreen Master_v1 05-02-16" id="{AE861644-F557-4F4B-B85A-7446CAA9CC17}" vid="{1BD17D3F-F32F-437B-A36E-7DDE771F2B64}"/>
    </a:ext>
  </a:extLst>
</a:theme>
</file>

<file path=ppt/theme/theme2.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1DBBF538-D468-457A-881E-6BC7E58C77E9}">
  <ds:schemaRefs>
    <ds:schemaRef ds:uri="http://schemas.microsoft.com/sharepoint/v3/contenttype/forms"/>
  </ds:schemaRefs>
</ds:datastoreItem>
</file>

<file path=customXml/itemProps2.xml><?xml version="1.0" encoding="utf-8"?>
<ds:datastoreItem xmlns:ds="http://schemas.openxmlformats.org/officeDocument/2006/customXml" ds:itemID="{A8752070-E636-4989-A2D2-50A2DCF4864B}"/>
</file>

<file path=customXml/itemProps3.xml><?xml version="1.0" encoding="utf-8"?>
<ds:datastoreItem xmlns:ds="http://schemas.openxmlformats.org/officeDocument/2006/customXml" ds:itemID="{27394300-1AD7-4D9B-809F-0D6D598BD629}">
  <ds:schemaRefs>
    <ds:schemaRef ds:uri="http://schemas.microsoft.com/office/2006/documentManagement/types"/>
    <ds:schemaRef ds:uri="http://schemas.openxmlformats.org/package/2006/metadata/core-properties"/>
    <ds:schemaRef ds:uri="http://purl.org/dc/dcmitype/"/>
    <ds:schemaRef ds:uri="2d571aca-42b0-4d2f-b795-4f47f1721274"/>
    <ds:schemaRef ds:uri="http://purl.org/dc/elements/1.1/"/>
    <ds:schemaRef ds:uri="http://schemas.microsoft.com/office/2006/metadata/properties"/>
    <ds:schemaRef ds:uri="http://schemas.microsoft.com/office/infopath/2007/PartnerControls"/>
    <ds:schemaRef ds:uri="a78e3f42-8b58-4cf5-a404-787808b7749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23882</TotalTime>
  <Words>2655</Words>
  <Application>Microsoft Office PowerPoint</Application>
  <PresentationFormat>Custom</PresentationFormat>
  <Paragraphs>383</Paragraphs>
  <Slides>23</Slides>
  <Notes>23</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0" baseType="lpstr">
      <vt:lpstr>Arial</vt:lpstr>
      <vt:lpstr>Arial Narrow</vt:lpstr>
      <vt:lpstr>Calibri</vt:lpstr>
      <vt:lpstr>Wingdings</vt:lpstr>
      <vt:lpstr>Master slide</vt:lpstr>
      <vt:lpstr>1_Master slide</vt:lpstr>
      <vt:lpstr>Acrobat Document</vt:lpstr>
      <vt:lpstr>PPG Spectracron® VRPTM Primer</vt:lpstr>
      <vt:lpstr>Spectracron® VRPPE</vt:lpstr>
      <vt:lpstr>Spectracron® VRPPE</vt:lpstr>
      <vt:lpstr>PowerPoint Presentation</vt:lpstr>
      <vt:lpstr>PowerPoint Presentation</vt:lpstr>
      <vt:lpstr>PPG Spectracron VRP Recommended Application Basics</vt:lpstr>
      <vt:lpstr>PPG Spectracron VRP application window</vt:lpstr>
      <vt:lpstr>Product Specifications and Performance Properties</vt:lpstr>
      <vt:lpstr>PowerPoint Presentation</vt:lpstr>
      <vt:lpstr>Cyclic Corrosion &amp; Edge Protection Testing Primer-Only</vt:lpstr>
      <vt:lpstr>PowerPoint Presentation</vt:lpstr>
      <vt:lpstr>PowerPoint Presentation</vt:lpstr>
      <vt:lpstr>PowerPoint Presentation</vt:lpstr>
      <vt:lpstr>PowerPoint Presentation</vt:lpstr>
      <vt:lpstr>ASTM-B117 1000 Hour Salt Spray: Cold &amp; Hot Rolled Steel  </vt:lpstr>
      <vt:lpstr>ASTM-B117 1000 Hour Salt Spray: B1000 DIW &amp; B1000 P99X  </vt:lpstr>
      <vt:lpstr>ASTM-B117 1000 Hour Salt Spray: Galvanized &amp; Galvanneal Steel</vt:lpstr>
      <vt:lpstr>ASTM-B117 1000 Hour Salt Spray: Shot Blast Steel </vt:lpstr>
      <vt:lpstr>ASTM-B117 1000 Hour Salt Spray: Cast Iron </vt:lpstr>
      <vt:lpstr>ASTM-B117 1000 Hour Salt Spray:  Aluminum  </vt:lpstr>
      <vt:lpstr>Color Pallet Capability </vt:lpstr>
      <vt:lpstr>Selling PPG Spectracron VRP Primer Key Value Points for Customers</vt:lpstr>
      <vt:lpstr>PowerPoint Presentation</vt:lpstr>
    </vt:vector>
  </TitlesOfParts>
  <Company>IBNY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Marshall</dc:creator>
  <cp:lastModifiedBy>Genna Niemiec</cp:lastModifiedBy>
  <cp:revision>1004</cp:revision>
  <cp:lastPrinted>2018-09-27T15:26:55Z</cp:lastPrinted>
  <dcterms:created xsi:type="dcterms:W3CDTF">2016-02-24T19:10:31Z</dcterms:created>
  <dcterms:modified xsi:type="dcterms:W3CDTF">2020-11-09T21:42:23Z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