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1" r:id="rId2"/>
    <p:sldId id="283" r:id="rId3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180">
          <p15:clr>
            <a:srgbClr val="A4A3A4"/>
          </p15:clr>
        </p15:guide>
        <p15:guide id="3" orient="horz" pos="139">
          <p15:clr>
            <a:srgbClr val="A4A3A4"/>
          </p15:clr>
        </p15:guide>
        <p15:guide id="4" pos="3839">
          <p15:clr>
            <a:srgbClr val="A4A3A4"/>
          </p15:clr>
        </p15:guide>
        <p15:guide id="5" pos="162">
          <p15:clr>
            <a:srgbClr val="A4A3A4"/>
          </p15:clr>
        </p15:guide>
        <p15:guide id="6" pos="75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9"/>
    <a:srgbClr val="0D6498"/>
    <a:srgbClr val="666666"/>
    <a:srgbClr val="0078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6163" autoAdjust="0"/>
  </p:normalViewPr>
  <p:slideViewPr>
    <p:cSldViewPr snapToGrid="0" snapToObjects="1">
      <p:cViewPr varScale="1">
        <p:scale>
          <a:sx n="63" d="100"/>
          <a:sy n="63" d="100"/>
        </p:scale>
        <p:origin x="732" y="64"/>
      </p:cViewPr>
      <p:guideLst>
        <p:guide orient="horz" pos="2160"/>
        <p:guide orient="horz" pos="4180"/>
        <p:guide orient="horz" pos="139"/>
        <p:guide pos="3839"/>
        <p:guide pos="162"/>
        <p:guide pos="75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40" d="100"/>
          <a:sy n="140" d="100"/>
        </p:scale>
        <p:origin x="-4528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handoutMaster" Target="handoutMasters/handoutMaster1.xml"/><Relationship Id="rId10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A63F5-9AFF-D346-8371-493AED6EDD2F}" type="datetime9">
              <a:rPr lang="en-US" smtClean="0">
                <a:latin typeface="Arial"/>
              </a:rPr>
              <a:t>2/16/2024 1:45:47 PM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804E7-8FD6-B940-92E8-B861F73EDC79}" type="slidenum">
              <a:rPr lang="en-US" smtClean="0">
                <a:latin typeface="Arial"/>
              </a:r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753607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C21E7E35-3492-AD40-B749-074F13580497}" type="datetime9">
              <a:rPr lang="en-US" smtClean="0"/>
              <a:pPr/>
              <a:t>2/16/2024 1:45:47 PM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3499" y="4343400"/>
            <a:ext cx="6712857" cy="44105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62785"/>
            <a:ext cx="2971800" cy="2796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62785"/>
            <a:ext cx="2971800" cy="2796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611B7F05-7B39-E647-A9E3-9675871196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35396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gmetalcoatings.com/getmedia/8a4c8590-9cf7-46d5-95f6-1a85fb3aaa34/Polycron.pdf.aspx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http://www.ppgmetalcoatings.com/getmedia/8a4c8590-9cf7-46d5-95f6-1a85fb3aaa34/Polycron.pdf.aspx</a:t>
            </a:r>
            <a:endParaRPr lang="en-US" dirty="0"/>
          </a:p>
          <a:p>
            <a:endParaRPr lang="en-US" baseline="0" dirty="0"/>
          </a:p>
          <a:p>
            <a:r>
              <a:rPr lang="en-US" dirty="0"/>
              <a:t>VOC: </a:t>
            </a:r>
          </a:p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UC108921 2.58 </a:t>
            </a:r>
            <a:r>
              <a:rPr lang="en-US" sz="1200" b="1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lbs</a:t>
            </a:r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/gal</a:t>
            </a:r>
            <a:endParaRPr lang="en-US" dirty="0"/>
          </a:p>
          <a:p>
            <a:endParaRPr lang="en-US" baseline="0" dirty="0"/>
          </a:p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UC114638 2.53 </a:t>
            </a:r>
            <a:r>
              <a:rPr lang="en-US" sz="1200" b="1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lbs</a:t>
            </a:r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/gal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88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AAMA 2603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975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01" y="2947134"/>
            <a:ext cx="8455769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01" y="3999202"/>
            <a:ext cx="8455769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01" y="4779106"/>
            <a:ext cx="330300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5851211"/>
            <a:ext cx="1060449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3628" y="0"/>
            <a:ext cx="3705197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4878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251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01" y="323849"/>
            <a:ext cx="11667744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684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963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01" y="323850"/>
            <a:ext cx="4010039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01" y="1530351"/>
            <a:ext cx="4010039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6545" y="323850"/>
            <a:ext cx="7482730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3308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01" y="5274397"/>
            <a:ext cx="11667744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00" y="1274831"/>
            <a:ext cx="11667744" cy="39002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00" y="323848"/>
            <a:ext cx="11667744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405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692" y="323854"/>
            <a:ext cx="6912169" cy="404813"/>
          </a:xfrm>
        </p:spPr>
        <p:txBody>
          <a:bodyPr>
            <a:noAutofit/>
          </a:bodyPr>
          <a:lstStyle>
            <a:lvl1pPr>
              <a:defRPr sz="3198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673" y="1520459"/>
            <a:ext cx="4248786" cy="3870246"/>
          </a:xfrm>
        </p:spPr>
        <p:txBody>
          <a:bodyPr>
            <a:normAutofit/>
          </a:bodyPr>
          <a:lstStyle>
            <a:lvl1pPr marL="169761" indent="-169761">
              <a:buFont typeface="Arial" panose="020B0604020202020204" pitchFamily="34" charset="0"/>
              <a:buChar char="•"/>
              <a:defRPr sz="2198" b="1">
                <a:solidFill>
                  <a:schemeClr val="accent1"/>
                </a:solidFill>
              </a:defRPr>
            </a:lvl1pPr>
            <a:lvl2pPr>
              <a:defRPr sz="1998"/>
            </a:lvl2pPr>
            <a:lvl3pPr>
              <a:defRPr sz="1798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3119" y="1520459"/>
            <a:ext cx="4248786" cy="3870246"/>
          </a:xfrm>
        </p:spPr>
        <p:txBody>
          <a:bodyPr>
            <a:normAutofit/>
          </a:bodyPr>
          <a:lstStyle>
            <a:lvl1pPr marL="169761" indent="-169761">
              <a:buFont typeface="Arial" panose="020B0604020202020204" pitchFamily="34" charset="0"/>
              <a:buChar char="•"/>
              <a:defRPr sz="2198" b="1">
                <a:solidFill>
                  <a:schemeClr val="accent1"/>
                </a:solidFill>
              </a:defRPr>
            </a:lvl1pPr>
            <a:lvl2pPr>
              <a:defRPr sz="1998"/>
            </a:lvl2pPr>
            <a:lvl3pPr>
              <a:defRPr sz="1798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299" y="748058"/>
            <a:ext cx="6911162" cy="404813"/>
          </a:xfrm>
        </p:spPr>
        <p:txBody>
          <a:bodyPr>
            <a:normAutofit/>
          </a:bodyPr>
          <a:lstStyle>
            <a:lvl1pPr marL="0" indent="0">
              <a:buNone/>
              <a:defRPr sz="1998"/>
            </a:lvl1pPr>
            <a:lvl2pPr marL="169760" indent="0">
              <a:buNone/>
              <a:defRPr/>
            </a:lvl2pPr>
            <a:lvl3pPr marL="339521" indent="0">
              <a:buNone/>
              <a:defRPr/>
            </a:lvl3pPr>
            <a:lvl4pPr marL="509282" indent="0">
              <a:buNone/>
              <a:defRPr/>
            </a:lvl4pPr>
            <a:lvl5pPr marL="690148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4567" y="399704"/>
            <a:ext cx="2329012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676" y="367808"/>
            <a:ext cx="464343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75372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3628" y="1411869"/>
            <a:ext cx="3705197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4878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01" y="3748407"/>
            <a:ext cx="8455769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01" y="4800475"/>
            <a:ext cx="8455769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01" y="5580379"/>
            <a:ext cx="330300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5851211"/>
            <a:ext cx="1060449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4" y="1927755"/>
            <a:ext cx="3017520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49692" y="1927755"/>
            <a:ext cx="3017520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0498" y="1927755"/>
            <a:ext cx="3017520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1305" y="1927755"/>
            <a:ext cx="3017520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2041262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01" y="2817076"/>
            <a:ext cx="8455769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01" y="3869144"/>
            <a:ext cx="8455769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3628" y="2209310"/>
            <a:ext cx="3705197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4878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5851211"/>
            <a:ext cx="1060449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10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01" y="1274826"/>
            <a:ext cx="11667744" cy="47132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01" y="323848"/>
            <a:ext cx="11667744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75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01" y="323850"/>
            <a:ext cx="11667744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01" y="1274826"/>
            <a:ext cx="5699986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79289" y="1274826"/>
            <a:ext cx="5699986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080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01" y="1274826"/>
            <a:ext cx="5696712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01" y="323850"/>
            <a:ext cx="11667744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01" y="2217798"/>
            <a:ext cx="5696712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3833" y="1274826"/>
            <a:ext cx="5696712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3833" y="2217798"/>
            <a:ext cx="5696712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184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01" y="323850"/>
            <a:ext cx="11667744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01" y="1272033"/>
            <a:ext cx="5696712" cy="47160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3833" y="1272029"/>
            <a:ext cx="5696712" cy="22522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3833" y="3740212"/>
            <a:ext cx="5696712" cy="22522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508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01" y="323851"/>
            <a:ext cx="11667744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3833" y="1272033"/>
            <a:ext cx="5696712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01" y="1272033"/>
            <a:ext cx="5695950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01" y="3740212"/>
            <a:ext cx="5696712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4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01" y="323851"/>
            <a:ext cx="11667744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01" y="1272029"/>
            <a:ext cx="5696712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01" y="3740212"/>
            <a:ext cx="5696712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3833" y="1272029"/>
            <a:ext cx="5696712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3833" y="3740212"/>
            <a:ext cx="5696712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444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01" y="323849"/>
            <a:ext cx="1167130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01" y="1274825"/>
            <a:ext cx="1167130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612" y="6496406"/>
            <a:ext cx="945808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7975" y="6496406"/>
            <a:ext cx="455637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4746" y="6171889"/>
            <a:ext cx="646903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78802" y="-3095"/>
            <a:ext cx="4410023" cy="17703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3"/>
          <p:cNvSpPr/>
          <p:nvPr userDrawn="1"/>
        </p:nvSpPr>
        <p:spPr>
          <a:xfrm>
            <a:off x="0" y="-4944"/>
            <a:ext cx="8266119" cy="184773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8165"/>
              <a:gd name="connsiteX1" fmla="*/ 8672041 w 8672041"/>
              <a:gd name="connsiteY1" fmla="*/ 0 h 188165"/>
              <a:gd name="connsiteX2" fmla="*/ 8307782 w 8672041"/>
              <a:gd name="connsiteY2" fmla="*/ 188165 h 188165"/>
              <a:gd name="connsiteX3" fmla="*/ 0 w 8672041"/>
              <a:gd name="connsiteY3" fmla="*/ 186220 h 188165"/>
              <a:gd name="connsiteX4" fmla="*/ 3330 w 8672041"/>
              <a:gd name="connsiteY4" fmla="*/ 3340 h 188165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3980"/>
              <a:gd name="connsiteY0" fmla="*/ 3340 h 186220"/>
              <a:gd name="connsiteX1" fmla="*/ 8673980 w 8673980"/>
              <a:gd name="connsiteY1" fmla="*/ 0 h 186220"/>
              <a:gd name="connsiteX2" fmla="*/ 8309721 w 8673980"/>
              <a:gd name="connsiteY2" fmla="*/ 182880 h 186220"/>
              <a:gd name="connsiteX3" fmla="*/ 1939 w 8673980"/>
              <a:gd name="connsiteY3" fmla="*/ 186220 h 186220"/>
              <a:gd name="connsiteX4" fmla="*/ 0 w 8673980"/>
              <a:gd name="connsiteY4" fmla="*/ 3340 h 186220"/>
              <a:gd name="connsiteX0" fmla="*/ 0 w 8673980"/>
              <a:gd name="connsiteY0" fmla="*/ 0 h 188166"/>
              <a:gd name="connsiteX1" fmla="*/ 8673980 w 8673980"/>
              <a:gd name="connsiteY1" fmla="*/ 1946 h 188166"/>
              <a:gd name="connsiteX2" fmla="*/ 8309721 w 8673980"/>
              <a:gd name="connsiteY2" fmla="*/ 184826 h 188166"/>
              <a:gd name="connsiteX3" fmla="*/ 1939 w 8673980"/>
              <a:gd name="connsiteY3" fmla="*/ 188166 h 188166"/>
              <a:gd name="connsiteX4" fmla="*/ 0 w 8673980"/>
              <a:gd name="connsiteY4" fmla="*/ 0 h 188166"/>
              <a:gd name="connsiteX0" fmla="*/ 8631 w 8682611"/>
              <a:gd name="connsiteY0" fmla="*/ 0 h 262155"/>
              <a:gd name="connsiteX1" fmla="*/ 8682611 w 8682611"/>
              <a:gd name="connsiteY1" fmla="*/ 1946 h 262155"/>
              <a:gd name="connsiteX2" fmla="*/ 8318352 w 8682611"/>
              <a:gd name="connsiteY2" fmla="*/ 184826 h 262155"/>
              <a:gd name="connsiteX3" fmla="*/ 30 w 8682611"/>
              <a:gd name="connsiteY3" fmla="*/ 262155 h 262155"/>
              <a:gd name="connsiteX4" fmla="*/ 8631 w 8682611"/>
              <a:gd name="connsiteY4" fmla="*/ 0 h 262155"/>
              <a:gd name="connsiteX0" fmla="*/ 3393 w 8677373"/>
              <a:gd name="connsiteY0" fmla="*/ 0 h 198736"/>
              <a:gd name="connsiteX1" fmla="*/ 8677373 w 8677373"/>
              <a:gd name="connsiteY1" fmla="*/ 1946 h 198736"/>
              <a:gd name="connsiteX2" fmla="*/ 8313114 w 8677373"/>
              <a:gd name="connsiteY2" fmla="*/ 184826 h 198736"/>
              <a:gd name="connsiteX3" fmla="*/ 63 w 8677373"/>
              <a:gd name="connsiteY3" fmla="*/ 198736 h 198736"/>
              <a:gd name="connsiteX4" fmla="*/ 3393 w 8677373"/>
              <a:gd name="connsiteY4" fmla="*/ 0 h 198736"/>
              <a:gd name="connsiteX0" fmla="*/ 3393 w 8677373"/>
              <a:gd name="connsiteY0" fmla="*/ 0 h 198736"/>
              <a:gd name="connsiteX1" fmla="*/ 8677373 w 8677373"/>
              <a:gd name="connsiteY1" fmla="*/ 1946 h 198736"/>
              <a:gd name="connsiteX2" fmla="*/ 8313115 w 8677373"/>
              <a:gd name="connsiteY2" fmla="*/ 189197 h 198736"/>
              <a:gd name="connsiteX3" fmla="*/ 63 w 8677373"/>
              <a:gd name="connsiteY3" fmla="*/ 198736 h 198736"/>
              <a:gd name="connsiteX4" fmla="*/ 3393 w 8677373"/>
              <a:gd name="connsiteY4" fmla="*/ 0 h 198736"/>
              <a:gd name="connsiteX0" fmla="*/ 0 w 8678339"/>
              <a:gd name="connsiteY0" fmla="*/ 0 h 198736"/>
              <a:gd name="connsiteX1" fmla="*/ 8678339 w 8678339"/>
              <a:gd name="connsiteY1" fmla="*/ 1946 h 198736"/>
              <a:gd name="connsiteX2" fmla="*/ 8314081 w 8678339"/>
              <a:gd name="connsiteY2" fmla="*/ 189197 h 198736"/>
              <a:gd name="connsiteX3" fmla="*/ 1029 w 8678339"/>
              <a:gd name="connsiteY3" fmla="*/ 198736 h 198736"/>
              <a:gd name="connsiteX4" fmla="*/ 0 w 8678339"/>
              <a:gd name="connsiteY4" fmla="*/ 0 h 198736"/>
              <a:gd name="connsiteX0" fmla="*/ 0 w 8678339"/>
              <a:gd name="connsiteY0" fmla="*/ 0 h 194364"/>
              <a:gd name="connsiteX1" fmla="*/ 8678339 w 8678339"/>
              <a:gd name="connsiteY1" fmla="*/ 1946 h 194364"/>
              <a:gd name="connsiteX2" fmla="*/ 8314081 w 8678339"/>
              <a:gd name="connsiteY2" fmla="*/ 189197 h 194364"/>
              <a:gd name="connsiteX3" fmla="*/ 1029 w 8678339"/>
              <a:gd name="connsiteY3" fmla="*/ 194364 h 194364"/>
              <a:gd name="connsiteX4" fmla="*/ 0 w 8678339"/>
              <a:gd name="connsiteY4" fmla="*/ 0 h 19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8339" h="194364">
                <a:moveTo>
                  <a:pt x="0" y="0"/>
                </a:moveTo>
                <a:lnTo>
                  <a:pt x="8678339" y="1946"/>
                </a:lnTo>
                <a:lnTo>
                  <a:pt x="8314081" y="189197"/>
                </a:lnTo>
                <a:lnTo>
                  <a:pt x="1029" y="194364"/>
                </a:lnTo>
                <a:cubicBezTo>
                  <a:pt x="383" y="133404"/>
                  <a:pt x="646" y="6096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91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8" r:id="rId2"/>
    <p:sldLayoutId id="2147483669" r:id="rId3"/>
    <p:sldLayoutId id="2147483667" r:id="rId4"/>
    <p:sldLayoutId id="2147483652" r:id="rId5"/>
    <p:sldLayoutId id="2147483653" r:id="rId6"/>
    <p:sldLayoutId id="2147483659" r:id="rId7"/>
    <p:sldLayoutId id="2147483660" r:id="rId8"/>
    <p:sldLayoutId id="2147483662" r:id="rId9"/>
    <p:sldLayoutId id="2147483654" r:id="rId10"/>
    <p:sldLayoutId id="2147483655" r:id="rId11"/>
    <p:sldLayoutId id="2147483656" r:id="rId12"/>
    <p:sldLayoutId id="2147483657" r:id="rId13"/>
    <p:sldLayoutId id="2147483671" r:id="rId14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DURASTAR</a:t>
            </a:r>
            <a:r>
              <a:rPr lang="en-US" baseline="30000" dirty="0"/>
              <a:t>®</a:t>
            </a:r>
            <a:r>
              <a:rPr lang="en-US" dirty="0"/>
              <a:t> Extrusion Coatings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684" y="6684931"/>
            <a:ext cx="455637" cy="172176"/>
          </a:xfrm>
        </p:spPr>
        <p:txBody>
          <a:bodyPr/>
          <a:lstStyle/>
          <a:p>
            <a:pPr defTabSz="457063">
              <a:defRPr/>
            </a:pPr>
            <a:fld id="{FD9C4343-C115-504A-8D4F-0B17318D4A48}" type="slidenum">
              <a:rPr lang="en-US" dirty="0">
                <a:solidFill>
                  <a:srgbClr val="666666"/>
                </a:solidFill>
                <a:latin typeface="Arial" panose="020B0604020202020204"/>
              </a:rPr>
              <a:pPr defTabSz="457063">
                <a:defRPr/>
              </a:pPr>
              <a:t>1</a:t>
            </a:fld>
            <a:endParaRPr lang="en-US" dirty="0">
              <a:solidFill>
                <a:srgbClr val="666666"/>
              </a:solidFill>
              <a:latin typeface="Arial" panose="020B0604020202020204"/>
            </a:endParaRP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/>
        </p:nvGraphicFramePr>
        <p:xfrm>
          <a:off x="501322" y="5898025"/>
          <a:ext cx="8682527" cy="577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697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7954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993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2607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81625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396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marL="91416" marR="91416" marT="45708" marB="45708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marL="91416" marR="91416" marT="45708" marB="45708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marL="91416" marR="91416" marT="45708" marB="45708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marL="91416" marR="91416" marT="45708" marB="45708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marL="91416" marR="91416" marT="45708" marB="45708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39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16" marR="91416" marT="45708" marB="45708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marL="91416" marR="91416" marT="45708" marB="45708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Topcoat</a:t>
                      </a:r>
                    </a:p>
                  </a:txBody>
                  <a:tcPr marL="91416" marR="91416" marT="45708" marB="45708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Polyester</a:t>
                      </a:r>
                    </a:p>
                  </a:txBody>
                  <a:tcPr marL="91416" marR="91416" marT="45708" marB="45708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Aluminum</a:t>
                      </a:r>
                    </a:p>
                  </a:txBody>
                  <a:tcPr marL="91416" marR="91416" marT="45708" marB="45708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/>
        </p:nvGraphicFramePr>
        <p:xfrm>
          <a:off x="9553667" y="2319308"/>
          <a:ext cx="2328404" cy="878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8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1939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marL="91416" marR="91416" marT="45708" marB="45708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39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Architectural Building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Products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marL="91416" marR="91416" marT="45708" marB="45708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02493"/>
                  </a:ext>
                </a:extLst>
              </a:tr>
              <a:tr h="28339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Aluminum Extrusions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marL="91416" marR="91416" marT="45708" marB="45708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/>
        </p:nvGraphicFramePr>
        <p:xfrm>
          <a:off x="9553666" y="3790137"/>
          <a:ext cx="2328404" cy="11642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8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1939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marL="91416" marR="91416" marT="45708" marB="45708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39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Plate Aluminum</a:t>
                      </a:r>
                    </a:p>
                  </a:txBody>
                  <a:tcPr marL="91416" marR="91416" marT="45708" marB="45708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339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Brake Metal</a:t>
                      </a:r>
                    </a:p>
                  </a:txBody>
                  <a:tcPr marL="91416" marR="91416" marT="45708" marB="45708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4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Store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Fronts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marL="91416" marR="91416" marT="45708" marB="45708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</p:nvPr>
        </p:nvGraphicFramePr>
        <p:xfrm>
          <a:off x="563847" y="2159045"/>
          <a:ext cx="8682527" cy="2803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136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5171158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74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 marL="91416" marR="91416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 marL="91416" marR="91416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743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One coat system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Increases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throughput and reduces process cost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2237340"/>
                  </a:ext>
                </a:extLst>
              </a:tr>
              <a:tr h="370743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solid color palette</a:t>
                      </a:r>
                    </a:p>
                  </a:txBody>
                  <a:tcPr marL="91416" marR="91416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for design differentiation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9738626"/>
                  </a:ext>
                </a:extLst>
              </a:tr>
              <a:tr h="370743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Primer compatible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Increase protection in sea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coast environments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401582"/>
                  </a:ext>
                </a:extLst>
              </a:tr>
              <a:tr h="578969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Hard finish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Offers durability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during handling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, installation and can be used in high-traffic areas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743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Value engineered</a:t>
                      </a:r>
                    </a:p>
                  </a:txBody>
                  <a:tcPr marL="91416" marR="91416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Offers economical performance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260747"/>
                  </a:ext>
                </a:extLst>
              </a:tr>
              <a:tr h="370743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Low cure temperature</a:t>
                      </a:r>
                    </a:p>
                  </a:txBody>
                  <a:tcPr marL="91416" marR="91416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Reduces energy consumption and process costs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78889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75082" y="1184636"/>
            <a:ext cx="8489216" cy="338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One or two coat spray-applied </a:t>
            </a:r>
            <a:r>
              <a:rPr lang="en-US" sz="1600" dirty="0" err="1"/>
              <a:t>solventborne</a:t>
            </a:r>
            <a:r>
              <a:rPr lang="en-US" sz="1600" dirty="0"/>
              <a:t> </a:t>
            </a:r>
            <a:r>
              <a:rPr lang="en-US" sz="1600" dirty="0" err="1"/>
              <a:t>ultradurale</a:t>
            </a:r>
            <a:r>
              <a:rPr lang="en-US" sz="1600" dirty="0"/>
              <a:t> polyester coating system.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944691" y="771764"/>
            <a:ext cx="6911162" cy="40470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999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11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623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43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35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98" dirty="0"/>
              <a:t>Meets FGIA/AAMA 2604 specifications</a:t>
            </a:r>
          </a:p>
        </p:txBody>
      </p:sp>
      <p:pic>
        <p:nvPicPr>
          <p:cNvPr id="16" name="Picture 16" descr="A picture containing building, outdoor, sidewalk, stone&#10;&#10;Description automatically generated">
            <a:extLst>
              <a:ext uri="{FF2B5EF4-FFF2-40B4-BE49-F238E27FC236}">
                <a16:creationId xmlns:a16="http://schemas.microsoft.com/office/drawing/2014/main" id="{87366C86-7E19-44C7-A606-2D3FD866830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968" r="968"/>
          <a:stretch/>
        </p:blipFill>
        <p:spPr>
          <a:xfrm>
            <a:off x="9554566" y="417970"/>
            <a:ext cx="2329012" cy="1744076"/>
          </a:xfrm>
        </p:spPr>
      </p:pic>
    </p:spTree>
    <p:extLst>
      <p:ext uri="{BB962C8B-B14F-4D97-AF65-F5344CB8AC3E}">
        <p14:creationId xmlns:p14="http://schemas.microsoft.com/office/powerpoint/2010/main" val="134787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063"/>
            <a:fld id="{FD9C4343-C115-504A-8D4F-0B17318D4A48}" type="slidenum">
              <a:rPr lang="en-US" dirty="0">
                <a:solidFill>
                  <a:srgbClr val="666666"/>
                </a:solidFill>
                <a:latin typeface="Arial" panose="020B0604020202020204"/>
              </a:rPr>
              <a:pPr defTabSz="457063"/>
              <a:t>2</a:t>
            </a:fld>
            <a:endParaRPr lang="en-US" dirty="0">
              <a:solidFill>
                <a:srgbClr val="666666"/>
              </a:solidFill>
              <a:latin typeface="Arial" panose="020B0604020202020204"/>
            </a:endParaRPr>
          </a:p>
        </p:txBody>
      </p:sp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289" y="369097"/>
            <a:ext cx="463429" cy="463429"/>
          </a:xfr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56758" y="183217"/>
            <a:ext cx="6912169" cy="4047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199" dirty="0"/>
              <a:t>DURASTAR</a:t>
            </a:r>
            <a:r>
              <a:rPr lang="en-US" sz="3199" baseline="30000" dirty="0"/>
              <a:t>®</a:t>
            </a:r>
            <a:r>
              <a:rPr lang="en-US" sz="3199" dirty="0"/>
              <a:t> Extrusion Coatings</a:t>
            </a: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56757" y="619553"/>
            <a:ext cx="6911162" cy="40470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99" dirty="0"/>
              <a:t>Meets FGIA/AAMA 2604 specifications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26441" y="1131676"/>
          <a:ext cx="8819869" cy="4875103"/>
        </p:xfrm>
        <a:graphic>
          <a:graphicData uri="http://schemas.openxmlformats.org/drawingml/2006/table">
            <a:tbl>
              <a:tblPr/>
              <a:tblGrid>
                <a:gridCol w="1959972">
                  <a:extLst>
                    <a:ext uri="{9D8B030D-6E8A-4147-A177-3AD203B41FA5}">
                      <a16:colId xmlns:a16="http://schemas.microsoft.com/office/drawing/2014/main" val="4158698692"/>
                    </a:ext>
                  </a:extLst>
                </a:gridCol>
                <a:gridCol w="3422427">
                  <a:extLst>
                    <a:ext uri="{9D8B030D-6E8A-4147-A177-3AD203B41FA5}">
                      <a16:colId xmlns:a16="http://schemas.microsoft.com/office/drawing/2014/main" val="3589965686"/>
                    </a:ext>
                  </a:extLst>
                </a:gridCol>
                <a:gridCol w="3437470">
                  <a:extLst>
                    <a:ext uri="{9D8B030D-6E8A-4147-A177-3AD203B41FA5}">
                      <a16:colId xmlns:a16="http://schemas.microsoft.com/office/drawing/2014/main" val="58010773"/>
                    </a:ext>
                  </a:extLst>
                </a:gridCol>
              </a:tblGrid>
              <a:tr h="204493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Specifications</a:t>
                      </a:r>
                    </a:p>
                  </a:txBody>
                  <a:tcPr marL="4165" marR="4165" marT="4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3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3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7818053"/>
                  </a:ext>
                </a:extLst>
              </a:tr>
              <a:tr h="2918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Colors Available</a:t>
                      </a:r>
                      <a:r>
                        <a:rPr lang="en-US" sz="13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 wide range of solid colors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58583951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Dry Film Thickness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ASTM D1400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1.0 - 1.2 mils color topcoat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5877491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Gloss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ASTM D523 @ 60° 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High, medium</a:t>
                      </a:r>
                      <a:r>
                        <a:rPr lang="en-US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and low gloss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5600039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Pencil Hardness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ASTM D3363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 - 2H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7075178"/>
                  </a:ext>
                </a:extLst>
              </a:tr>
              <a:tr h="26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Cross Hatch Adhesion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ASTM D3359, 1/16” dry, wet</a:t>
                      </a:r>
                      <a:r>
                        <a:rPr lang="en-US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 &amp; boiling water </a:t>
                      </a:r>
                      <a:endParaRPr lang="en-US" sz="1300" b="0" i="0" u="none" strike="noStrike" baseline="0" noProof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Arial Narrow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Pass – no removal of film under tape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90038523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/>
                        </a:rPr>
                        <a:t>Direct Impact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/>
                        </a:rPr>
                        <a:t>ASTM D5420 3mm distortion 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Pass – no removal of film from substrate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2008752"/>
                  </a:ext>
                </a:extLst>
              </a:tr>
              <a:tr h="26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/>
                        </a:rPr>
                        <a:t>Abrasion – Sand Falling 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/>
                        </a:rPr>
                        <a:t>ASTM D968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Pass – abrasion coefficient &gt; 20 liters</a:t>
                      </a:r>
                      <a:r>
                        <a:rPr lang="en-US" sz="13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/mil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2707424"/>
                  </a:ext>
                </a:extLst>
              </a:tr>
              <a:tr h="4050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Acid Resistance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ASTM D1308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10% muriatic acid spot test</a:t>
                      </a:r>
                      <a:endParaRPr 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Arial Narrow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15 minutes – No</a:t>
                      </a:r>
                      <a:r>
                        <a:rPr lang="en-US" sz="13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attack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04927220"/>
                  </a:ext>
                </a:extLst>
              </a:tr>
              <a:tr h="4050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Alkali Resistance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Mortar pat test 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100% relative humidity @ 100°F </a:t>
                      </a:r>
                      <a:r>
                        <a:rPr lang="nl-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(38° C) </a:t>
                      </a:r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Arial Narrow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24 hours – No attack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17343267"/>
                  </a:ext>
                </a:extLst>
              </a:tr>
              <a:tr h="26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Detergent Resistance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ASTM D2248, 3% immersion @ 100°F </a:t>
                      </a:r>
                      <a:r>
                        <a:rPr lang="nl-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(38° C)</a:t>
                      </a:r>
                      <a:r>
                        <a:rPr lang="en-US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 </a:t>
                      </a:r>
                      <a:endParaRPr lang="en-US" sz="1300" b="0" i="0" u="none" strike="noStrike" noProof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Arial Narrow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72 hours – No attack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46639312"/>
                  </a:ext>
                </a:extLst>
              </a:tr>
              <a:tr h="4050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Salt Spray Resistance</a:t>
                      </a:r>
                      <a:r>
                        <a:rPr lang="en-US" sz="13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ASTM B117, 3000 hrs. </a:t>
                      </a:r>
                      <a:br>
                        <a:rPr lang="nl-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nl-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5% NaCl @ 100° F (38° C)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1/16” maximum undercutting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3056341"/>
                  </a:ext>
                </a:extLst>
              </a:tr>
              <a:tr h="6665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Humidity Resistance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ASTM D714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ASTM D2247, 3000 hrs.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100% relative humidity @ 100°F </a:t>
                      </a:r>
                      <a:r>
                        <a:rPr lang="nl-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(38° C)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Up to few #8 blisters maximum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57917923"/>
                  </a:ext>
                </a:extLst>
              </a:tr>
              <a:tr h="7964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Exterior Exposure</a:t>
                      </a: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ASTM G7/G7M</a:t>
                      </a:r>
                    </a:p>
                    <a:p>
                      <a:pPr lvl="0" algn="l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5 yrs. @ 45°, south Florida </a:t>
                      </a:r>
                      <a:endParaRPr lang="en-US" sz="1300" b="0" i="0" u="none" strike="noStrike" noProof="0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Arial Narrow"/>
                      </a:endParaRPr>
                    </a:p>
                    <a:p>
                      <a:pPr algn="l" fontAlgn="ctr"/>
                      <a:r>
                        <a:rPr lang="en-US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Film Integrity</a:t>
                      </a:r>
                    </a:p>
                    <a:p>
                      <a:pPr algn="l" fontAlgn="ctr"/>
                      <a:r>
                        <a:rPr lang="en-US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Gloss Retention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165" marR="4165" marT="41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3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Arial Narrow"/>
                        </a:rPr>
                        <a:t>ASTM D2244 / ASTM D4214</a:t>
                      </a:r>
                      <a:endParaRPr lang="en-US" sz="1800" dirty="0"/>
                    </a:p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Maximum 5 fade / minimum 8 chalk </a:t>
                      </a:r>
                      <a:endParaRPr lang="en-US" sz="1200" b="0" i="0" u="none" strike="noStrike" noProof="0">
                        <a:solidFill>
                          <a:schemeClr val="tx1"/>
                        </a:solidFill>
                        <a:effectLst/>
                        <a:latin typeface="Arial Narrow"/>
                      </a:endParaRPr>
                    </a:p>
                    <a:p>
                      <a:pPr lvl="0" algn="l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Very Good</a:t>
                      </a:r>
                      <a:endParaRPr lang="en-US" sz="1800" dirty="0"/>
                    </a:p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Greater than 30%</a:t>
                      </a:r>
                    </a:p>
                  </a:txBody>
                  <a:tcPr marL="4165" marR="4165" marT="416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4776721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97641" y="6212460"/>
            <a:ext cx="8959573" cy="784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 Narrow" panose="020B0606020202030204" pitchFamily="34" charset="0"/>
              </a:rPr>
              <a:t>1 The range of color availability will vary depending upon exposure requirements and architect specifications</a:t>
            </a:r>
          </a:p>
          <a:p>
            <a:r>
              <a:rPr lang="en-US" sz="900" dirty="0">
                <a:latin typeface="Arial Narrow" panose="020B0606020202030204" pitchFamily="34" charset="0"/>
              </a:rPr>
              <a:t>2 For more critical applications, a primer/topcoat system and greater film thicknesses may be recommended. Consult PPG specialists for recommendation when developing specifications.</a:t>
            </a:r>
          </a:p>
          <a:p>
            <a:pPr defTabSz="913852">
              <a:defRPr/>
            </a:pPr>
            <a:r>
              <a:rPr lang="en-US" sz="900" dirty="0">
                <a:solidFill>
                  <a:srgbClr val="000000"/>
                </a:solidFill>
                <a:latin typeface="Arial Narrow" panose="020B0606020202030204" pitchFamily="34" charset="0"/>
              </a:rPr>
              <a:t>3 Corrosion performance is dependent on properly cleaned and pretreated substrate</a:t>
            </a:r>
          </a:p>
          <a:p>
            <a:pPr defTabSz="913852">
              <a:defRPr/>
            </a:pPr>
            <a:r>
              <a:rPr lang="en-US" sz="900" dirty="0">
                <a:solidFill>
                  <a:srgbClr val="000000"/>
                </a:solidFill>
                <a:latin typeface="Arial Narrow" panose="020B0606020202030204" pitchFamily="34" charset="0"/>
              </a:rPr>
              <a:t>These test results are based on methods believed to be correct and were performed on laboratory prepared panels.  This document is not a guarantee of future performance.</a:t>
            </a:r>
          </a:p>
          <a:p>
            <a:endParaRPr lang="en-US" sz="900" dirty="0">
              <a:latin typeface="Arial Narrow" panose="020B0606020202030204" pitchFamily="34" charset="0"/>
            </a:endParaRPr>
          </a:p>
        </p:txBody>
      </p:sp>
      <p:pic>
        <p:nvPicPr>
          <p:cNvPr id="3" name="Picture 5" descr="A picture containing building, outdoor, window, tall&#10;&#10;Description automatically generated">
            <a:extLst>
              <a:ext uri="{FF2B5EF4-FFF2-40B4-BE49-F238E27FC236}">
                <a16:creationId xmlns:a16="http://schemas.microsoft.com/office/drawing/2014/main" id="{918A9D85-AD9F-4A3E-A450-9DD6A7BBC8A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t="9180" b="9180"/>
          <a:stretch/>
        </p:blipFill>
        <p:spPr>
          <a:xfrm>
            <a:off x="9704594" y="391424"/>
            <a:ext cx="2074300" cy="1951342"/>
          </a:xfrm>
        </p:spPr>
      </p:pic>
      <p:sp>
        <p:nvSpPr>
          <p:cNvPr id="15" name="Rectangle 14"/>
          <p:cNvSpPr/>
          <p:nvPr/>
        </p:nvSpPr>
        <p:spPr>
          <a:xfrm>
            <a:off x="9732578" y="2463689"/>
            <a:ext cx="1633356" cy="3692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063">
              <a:defRPr/>
            </a:pPr>
            <a:r>
              <a:rPr lang="en-US" sz="1799" b="1" dirty="0">
                <a:solidFill>
                  <a:srgbClr val="0078A9"/>
                </a:solidFill>
              </a:rPr>
              <a:t>Key Features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438995" y="3024978"/>
            <a:ext cx="1749829" cy="36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52"/>
            <a:r>
              <a:rPr lang="en-US" sz="1798" dirty="0">
                <a:solidFill>
                  <a:prstClr val="black"/>
                </a:solidFill>
                <a:latin typeface="Arial" panose="020B0604020202020204"/>
              </a:rPr>
              <a:t>Full color pallet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438993" y="4405985"/>
            <a:ext cx="1749829" cy="36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52"/>
            <a:r>
              <a:rPr lang="en-US" sz="1798" dirty="0">
                <a:solidFill>
                  <a:prstClr val="black"/>
                </a:solidFill>
                <a:latin typeface="Arial" panose="020B0604020202020204"/>
              </a:rPr>
              <a:t>Hard Finish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448063" y="5177473"/>
            <a:ext cx="1749829" cy="645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52"/>
            <a:r>
              <a:rPr lang="en-US" sz="1798" dirty="0">
                <a:solidFill>
                  <a:prstClr val="black"/>
                </a:solidFill>
                <a:latin typeface="Arial" panose="020B0604020202020204"/>
              </a:rPr>
              <a:t>Value Engineered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48065" y="3535423"/>
            <a:ext cx="1749829" cy="645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52"/>
            <a:r>
              <a:rPr lang="en-US" sz="1798" dirty="0">
                <a:solidFill>
                  <a:prstClr val="black"/>
                </a:solidFill>
                <a:latin typeface="Arial" panose="020B0604020202020204"/>
              </a:rPr>
              <a:t>One coat system</a:t>
            </a:r>
          </a:p>
        </p:txBody>
      </p:sp>
      <p:pic>
        <p:nvPicPr>
          <p:cNvPr id="5" name="Picture 5" descr="Icon&#10;&#10;Description automatically generated">
            <a:extLst>
              <a:ext uri="{FF2B5EF4-FFF2-40B4-BE49-F238E27FC236}">
                <a16:creationId xmlns:a16="http://schemas.microsoft.com/office/drawing/2014/main" id="{D95C9A36-E01C-4822-935D-22C3805E40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29291" y="5188774"/>
            <a:ext cx="692879" cy="634085"/>
          </a:xfrm>
          <a:prstGeom prst="rect">
            <a:avLst/>
          </a:prstGeom>
        </p:spPr>
      </p:pic>
      <p:pic>
        <p:nvPicPr>
          <p:cNvPr id="7" name="Picture 7" descr="Icon&#10;&#10;Description automatically generated">
            <a:extLst>
              <a:ext uri="{FF2B5EF4-FFF2-40B4-BE49-F238E27FC236}">
                <a16:creationId xmlns:a16="http://schemas.microsoft.com/office/drawing/2014/main" id="{8DC1AA0E-8151-4A40-82BA-11FBE5A847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2469" y="2931562"/>
            <a:ext cx="659321" cy="641184"/>
          </a:xfrm>
          <a:prstGeom prst="rect">
            <a:avLst/>
          </a:prstGeom>
        </p:spPr>
      </p:pic>
      <p:pic>
        <p:nvPicPr>
          <p:cNvPr id="8" name="Picture 8" descr="Icon&#10;&#10;Description automatically generated">
            <a:extLst>
              <a:ext uri="{FF2B5EF4-FFF2-40B4-BE49-F238E27FC236}">
                <a16:creationId xmlns:a16="http://schemas.microsoft.com/office/drawing/2014/main" id="{98FE6194-4B67-4B9D-A153-0339BCF1FB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0763" y="3433762"/>
            <a:ext cx="870177" cy="852040"/>
          </a:xfrm>
          <a:prstGeom prst="rect">
            <a:avLst/>
          </a:prstGeom>
        </p:spPr>
      </p:pic>
      <p:pic>
        <p:nvPicPr>
          <p:cNvPr id="9" name="Picture 9" descr="A picture containing icon&#10;&#10;Description automatically generated">
            <a:extLst>
              <a:ext uri="{FF2B5EF4-FFF2-40B4-BE49-F238E27FC236}">
                <a16:creationId xmlns:a16="http://schemas.microsoft.com/office/drawing/2014/main" id="{216DFEF7-4250-4D4C-986E-B2545141D3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47671" y="4267455"/>
            <a:ext cx="801707" cy="63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0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6498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_Flow_SignoffStatus xmlns="6e7b6fa3-9fc5-469b-8b9a-3e2156be0a31" xsi:nil="true"/>
    <TaxCatchAll xmlns="14190d81-e954-4a4b-a9da-a1b9b9dc5916" xsi:nil="true"/>
  </documentManagement>
</p:properties>
</file>

<file path=customXml/itemProps1.xml><?xml version="1.0" encoding="utf-8"?>
<ds:datastoreItem xmlns:ds="http://schemas.openxmlformats.org/officeDocument/2006/customXml" ds:itemID="{B2544FF4-7439-4CFC-A256-7593C6F637FD}"/>
</file>

<file path=customXml/itemProps2.xml><?xml version="1.0" encoding="utf-8"?>
<ds:datastoreItem xmlns:ds="http://schemas.openxmlformats.org/officeDocument/2006/customXml" ds:itemID="{253BB7A6-100B-4E21-AFE1-43DD20D44E8F}"/>
</file>

<file path=customXml/itemProps3.xml><?xml version="1.0" encoding="utf-8"?>
<ds:datastoreItem xmlns:ds="http://schemas.openxmlformats.org/officeDocument/2006/customXml" ds:itemID="{DE1704F4-25EE-459C-98C9-9B68E7DEA37C}"/>
</file>

<file path=docProps/app.xml><?xml version="1.0" encoding="utf-8"?>
<Properties xmlns="http://schemas.openxmlformats.org/officeDocument/2006/extended-properties" xmlns:vt="http://schemas.openxmlformats.org/officeDocument/2006/docPropsVTypes">
  <Template>PPG Widescreen Template_11-08-17</Template>
  <TotalTime>0</TotalTime>
  <Words>493</Words>
  <Application>Microsoft Office PowerPoint</Application>
  <PresentationFormat>Custom</PresentationFormat>
  <Paragraphs>101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Narrow</vt:lpstr>
      <vt:lpstr>Calibri</vt:lpstr>
      <vt:lpstr>Master slide</vt:lpstr>
      <vt:lpstr>DURASTAR® Extrusion Coatings</vt:lpstr>
      <vt:lpstr>PowerPoint Presentation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DURASTAR® Extrusion Coatings</dc:title>
  <dc:creator>Niemiec, Genna</dc:creator>
  <cp:lastModifiedBy>Niemiec, Genna</cp:lastModifiedBy>
  <cp:revision>1</cp:revision>
  <dcterms:created xsi:type="dcterms:W3CDTF">2024-02-16T18:45:47Z</dcterms:created>
  <dcterms:modified xsi:type="dcterms:W3CDTF">2024-02-16T18:46:06Z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</Properties>
</file>