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257" r:id="rId2"/>
    <p:sldId id="258"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94660"/>
  </p:normalViewPr>
  <p:slideViewPr>
    <p:cSldViewPr snapToGrid="0">
      <p:cViewPr varScale="1">
        <p:scale>
          <a:sx n="66" d="100"/>
          <a:sy n="66" d="100"/>
        </p:scale>
        <p:origin x="560"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12" Type="http://schemas.openxmlformats.org/officeDocument/2006/relationships/customXml" Target="../customXml/item3.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openxmlformats.org/officeDocument/2006/relationships/customXml" Target="../customXml/item2.xml"/><Relationship Id="rId5" Type="http://schemas.openxmlformats.org/officeDocument/2006/relationships/notesMaster" Target="notesMasters/notesMaster1.xml"/><Relationship Id="rId10"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81B1E-1183-4153-8A7F-F698B68E8DF3}" type="datetimeFigureOut">
              <a:rPr lang="en-US" smtClean="0"/>
              <a:t>11/19/2020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7D8FD-EB8B-4735-A357-A2ADF284402C}" type="slidenum">
              <a:rPr lang="en-US" smtClean="0"/>
              <a:t>‹#›</a:t>
            </a:fld>
            <a:endParaRPr lang="en-US"/>
          </a:p>
        </p:txBody>
      </p:sp>
    </p:spTree>
    <p:extLst>
      <p:ext uri="{BB962C8B-B14F-4D97-AF65-F5344CB8AC3E}">
        <p14:creationId xmlns:p14="http://schemas.microsoft.com/office/powerpoint/2010/main" val="1888149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2495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0269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947135"/>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999203"/>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4779107"/>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5838" y="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15433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9" name="Content Placeholder 2"/>
          <p:cNvSpPr>
            <a:spLocks noGrp="1"/>
          </p:cNvSpPr>
          <p:nvPr>
            <p:ph idx="14"/>
          </p:nvPr>
        </p:nvSpPr>
        <p:spPr>
          <a:xfrm>
            <a:off x="6285470" y="1272033"/>
            <a:ext cx="5698196"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82" y="1272033"/>
            <a:ext cx="5697434"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586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6" name="Content Placeholder 2"/>
          <p:cNvSpPr>
            <a:spLocks noGrp="1"/>
          </p:cNvSpPr>
          <p:nvPr>
            <p:ph idx="15"/>
          </p:nvPr>
        </p:nvSpPr>
        <p:spPr>
          <a:xfrm>
            <a:off x="312882"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5470"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5470"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0291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p:nvPr>
        </p:nvSpPr>
        <p:spPr>
          <a:xfrm>
            <a:off x="312883" y="323849"/>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2746448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hasCustomPrompt="1"/>
          </p:nvPr>
        </p:nvSpPr>
        <p:spPr>
          <a:xfrm>
            <a:off x="312883" y="323849"/>
            <a:ext cx="11670783" cy="859536"/>
          </a:xfrm>
        </p:spPr>
        <p:txBody>
          <a:bodyPr/>
          <a:lstStyle>
            <a:lvl1pPr>
              <a:defRPr/>
            </a:lvl1pPr>
          </a:lstStyle>
          <a:p>
            <a:r>
              <a:rPr lang="en-US" dirty="0" smtClean="0"/>
              <a:t>Internal Only</a:t>
            </a:r>
            <a:endParaRPr lang="en-US" dirty="0"/>
          </a:p>
        </p:txBody>
      </p:sp>
      <p:sp>
        <p:nvSpPr>
          <p:cNvPr id="2" name="TextBox 1"/>
          <p:cNvSpPr txBox="1"/>
          <p:nvPr userDrawn="1"/>
        </p:nvSpPr>
        <p:spPr>
          <a:xfrm rot="20037916">
            <a:off x="2096652" y="2622249"/>
            <a:ext cx="8820727" cy="1323439"/>
          </a:xfrm>
          <a:prstGeom prst="rect">
            <a:avLst/>
          </a:prstGeom>
          <a:noFill/>
        </p:spPr>
        <p:txBody>
          <a:bodyPr wrap="square" rtlCol="0">
            <a:spAutoFit/>
          </a:bodyPr>
          <a:lstStyle/>
          <a:p>
            <a:r>
              <a:rPr lang="en-US" sz="8000" dirty="0" smtClean="0">
                <a:solidFill>
                  <a:schemeClr val="tx2">
                    <a:lumMod val="20000"/>
                    <a:lumOff val="80000"/>
                  </a:schemeClr>
                </a:solidFill>
              </a:rPr>
              <a:t>INTERNAL ONLY</a:t>
            </a:r>
            <a:endParaRPr lang="en-US" sz="8000" dirty="0">
              <a:solidFill>
                <a:schemeClr val="tx2">
                  <a:lumMod val="20000"/>
                  <a:lumOff val="80000"/>
                </a:schemeClr>
              </a:solidFill>
            </a:endParaRPr>
          </a:p>
        </p:txBody>
      </p:sp>
    </p:spTree>
    <p:extLst>
      <p:ext uri="{BB962C8B-B14F-4D97-AF65-F5344CB8AC3E}">
        <p14:creationId xmlns:p14="http://schemas.microsoft.com/office/powerpoint/2010/main" val="2772354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a:p>
        </p:txBody>
      </p:sp>
    </p:spTree>
    <p:extLst>
      <p:ext uri="{BB962C8B-B14F-4D97-AF65-F5344CB8AC3E}">
        <p14:creationId xmlns:p14="http://schemas.microsoft.com/office/powerpoint/2010/main" val="312334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4011084" cy="116205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312883" y="1530351"/>
            <a:ext cx="4011084" cy="446722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8" name="Content Placeholder 2"/>
          <p:cNvSpPr>
            <a:spLocks noGrp="1"/>
          </p:cNvSpPr>
          <p:nvPr>
            <p:ph idx="14"/>
          </p:nvPr>
        </p:nvSpPr>
        <p:spPr>
          <a:xfrm>
            <a:off x="4497716" y="323850"/>
            <a:ext cx="7484679"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6854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83" y="5274398"/>
            <a:ext cx="11670783" cy="7231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9" name="Content Placeholder 2"/>
          <p:cNvSpPr>
            <a:spLocks noGrp="1"/>
          </p:cNvSpPr>
          <p:nvPr>
            <p:ph idx="1"/>
          </p:nvPr>
        </p:nvSpPr>
        <p:spPr>
          <a:xfrm>
            <a:off x="312882" y="1274832"/>
            <a:ext cx="11670783"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82"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98705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6602" y="0"/>
            <a:ext cx="8915399"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2276"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4670" y="3724276"/>
            <a:ext cx="1597329"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 name="Title 1"/>
          <p:cNvSpPr>
            <a:spLocks noGrp="1"/>
          </p:cNvSpPr>
          <p:nvPr>
            <p:ph type="ctrTitle"/>
          </p:nvPr>
        </p:nvSpPr>
        <p:spPr bwMode="white">
          <a:xfrm>
            <a:off x="617683" y="609601"/>
            <a:ext cx="4400792" cy="1382060"/>
          </a:xfrm>
        </p:spPr>
        <p:txBody>
          <a:bodyPr anchor="b">
            <a:normAutofit/>
          </a:bodyPr>
          <a:lstStyle>
            <a:lvl1pPr>
              <a:lnSpc>
                <a:spcPct val="90000"/>
              </a:lnSpc>
              <a:defRPr sz="4000">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683" y="2059397"/>
            <a:ext cx="4400792" cy="640767"/>
          </a:xfrm>
        </p:spPr>
        <p:txBody>
          <a:bodyPr>
            <a:normAutofit/>
          </a:bodyPr>
          <a:lstStyle>
            <a:lvl1pPr marL="0" indent="0" algn="l">
              <a:buNone/>
              <a:defRPr sz="1999">
                <a:solidFill>
                  <a:schemeClr val="bg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7687" y="6171892"/>
            <a:ext cx="647072" cy="501631"/>
          </a:xfrm>
          <a:prstGeom prst="rect">
            <a:avLst/>
          </a:prstGeom>
        </p:spPr>
      </p:pic>
    </p:spTree>
    <p:extLst>
      <p:ext uri="{BB962C8B-B14F-4D97-AF65-F5344CB8AC3E}">
        <p14:creationId xmlns:p14="http://schemas.microsoft.com/office/powerpoint/2010/main" val="3949271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5838" y="1411870"/>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312883" y="3748408"/>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4800476"/>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5580380"/>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7"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50486"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2090"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3694"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251605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817077"/>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869145"/>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5838" y="220931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Tree>
    <p:extLst>
      <p:ext uri="{BB962C8B-B14F-4D97-AF65-F5344CB8AC3E}">
        <p14:creationId xmlns:p14="http://schemas.microsoft.com/office/powerpoint/2010/main" val="3681387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83" y="1274826"/>
            <a:ext cx="11670783"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83"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653779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12882"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80925"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1078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331759"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4406"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3071452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760"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4269"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6776"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8055" y="5381007"/>
            <a:ext cx="3533601"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41053"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6776"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760" y="1767287"/>
            <a:ext cx="8758553" cy="487276"/>
          </a:xfrm>
        </p:spPr>
        <p:txBody>
          <a:bodyPr anchor="b">
            <a:noAutofit/>
          </a:bodyPr>
          <a:lstStyle>
            <a:lvl1pPr marL="0" indent="0">
              <a:buNone/>
              <a:defRPr sz="1800" b="1">
                <a:solidFill>
                  <a:schemeClr val="accent1"/>
                </a:solidFill>
                <a:latin typeface="+mn-lt"/>
              </a:defRPr>
            </a:lvl1pPr>
            <a:lvl2pPr marL="169862" indent="0">
              <a:buNone/>
              <a:defRPr/>
            </a:lvl2pPr>
          </a:lstStyle>
          <a:p>
            <a:pPr lvl="0"/>
            <a:r>
              <a:rPr lang="en-US" dirty="0"/>
              <a:t>Click to edit Master text styles</a:t>
            </a:r>
          </a:p>
        </p:txBody>
      </p:sp>
    </p:spTree>
    <p:extLst>
      <p:ext uri="{BB962C8B-B14F-4D97-AF65-F5344CB8AC3E}">
        <p14:creationId xmlns:p14="http://schemas.microsoft.com/office/powerpoint/2010/main" val="778791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82"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0" name="Title 9"/>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82"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5470"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Content Placeholder 2"/>
          <p:cNvSpPr>
            <a:spLocks noGrp="1"/>
          </p:cNvSpPr>
          <p:nvPr>
            <p:ph idx="15"/>
          </p:nvPr>
        </p:nvSpPr>
        <p:spPr>
          <a:xfrm>
            <a:off x="6285470"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5569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4"/>
          </p:nvPr>
        </p:nvSpPr>
        <p:spPr>
          <a:xfrm>
            <a:off x="312882" y="1272033"/>
            <a:ext cx="5698196"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5470" y="1272029"/>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5470" y="3740212"/>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178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83" y="323849"/>
            <a:ext cx="1167434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83" y="1274825"/>
            <a:ext cx="1167434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811" y="6496407"/>
            <a:ext cx="9460550"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8056" y="6496407"/>
            <a:ext cx="45575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7686" y="6171890"/>
            <a:ext cx="647072" cy="501631"/>
          </a:xfrm>
          <a:prstGeom prst="rect">
            <a:avLst/>
          </a:prstGeom>
        </p:spPr>
      </p:pic>
      <p:sp>
        <p:nvSpPr>
          <p:cNvPr id="12" name="Rectangle 11"/>
          <p:cNvSpPr/>
          <p:nvPr userDrawn="1"/>
        </p:nvSpPr>
        <p:spPr>
          <a:xfrm>
            <a:off x="7780829" y="2799"/>
            <a:ext cx="4411172"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10344"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grpSp>
    </p:spTree>
    <p:extLst>
      <p:ext uri="{BB962C8B-B14F-4D97-AF65-F5344CB8AC3E}">
        <p14:creationId xmlns:p14="http://schemas.microsoft.com/office/powerpoint/2010/main" val="1278690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8" r:id="rId13"/>
    <p:sldLayoutId id="2147483673" r:id="rId14"/>
    <p:sldLayoutId id="2147483674" r:id="rId15"/>
    <p:sldLayoutId id="2147483675" r:id="rId16"/>
    <p:sldLayoutId id="2147483676" r:id="rId17"/>
  </p:sldLayoutIdLst>
  <p:hf hdr="0"/>
  <p:txStyles>
    <p:titleStyle>
      <a:lvl1pPr algn="l" defTabSz="457200" rtl="0" eaLnBrk="1" latinLnBrk="0" hangingPunct="1">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8.tiff"/><Relationship Id="rId13" Type="http://schemas.openxmlformats.org/officeDocument/2006/relationships/image" Target="../media/image13.jpeg"/><Relationship Id="rId3" Type="http://schemas.openxmlformats.org/officeDocument/2006/relationships/image" Target="../media/image2.png"/><Relationship Id="rId7" Type="http://schemas.openxmlformats.org/officeDocument/2006/relationships/image" Target="../media/image7.tiff"/><Relationship Id="rId12" Type="http://schemas.openxmlformats.org/officeDocument/2006/relationships/image" Target="../media/image12.tiff"/><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tiff"/><Relationship Id="rId11" Type="http://schemas.openxmlformats.org/officeDocument/2006/relationships/image" Target="../media/image11.tiff"/><Relationship Id="rId5" Type="http://schemas.openxmlformats.org/officeDocument/2006/relationships/image" Target="../media/image5.tiff"/><Relationship Id="rId10" Type="http://schemas.openxmlformats.org/officeDocument/2006/relationships/image" Target="../media/image10.tiff"/><Relationship Id="rId4" Type="http://schemas.openxmlformats.org/officeDocument/2006/relationships/image" Target="../media/image4.jpg"/><Relationship Id="rId9" Type="http://schemas.openxmlformats.org/officeDocument/2006/relationships/image" Target="../media/image9.tiff"/><Relationship Id="rId1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304" y="323999"/>
            <a:ext cx="505448" cy="505448"/>
          </a:xfrm>
          <a:prstGeom prst="rect">
            <a:avLst/>
          </a:prstGeom>
        </p:spPr>
      </p:pic>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a:xfrm>
            <a:off x="945538" y="197297"/>
            <a:ext cx="6913970" cy="404813"/>
          </a:xfrm>
        </p:spPr>
        <p:txBody>
          <a:bodyPr/>
          <a:lstStyle/>
          <a:p>
            <a:r>
              <a:rPr lang="en-US" dirty="0" err="1" smtClean="0"/>
              <a:t>SilverSan</a:t>
            </a:r>
            <a:r>
              <a:rPr lang="en-US" sz="1600" b="0" baseline="100000" dirty="0" err="1" smtClean="0"/>
              <a:t>TM</a:t>
            </a:r>
            <a:r>
              <a:rPr lang="en-US" dirty="0" smtClean="0"/>
              <a:t> </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a:ln>
                <a:noFill/>
              </a:ln>
              <a:solidFill>
                <a:srgbClr val="666666"/>
              </a:solidFill>
              <a:effectLst/>
              <a:uLnTx/>
              <a:uFillTx/>
              <a:latin typeface="Arial" panose="020B0604020202020204"/>
              <a:ea typeface="+mn-ea"/>
              <a:cs typeface="Arial"/>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a:xfrm>
            <a:off x="946546" y="643449"/>
            <a:ext cx="6912962" cy="258775"/>
          </a:xfrm>
        </p:spPr>
        <p:txBody>
          <a:bodyPr>
            <a:normAutofit fontScale="92500" lnSpcReduction="20000"/>
          </a:bodyPr>
          <a:lstStyle/>
          <a:p>
            <a:r>
              <a:rPr lang="en-US" dirty="0" smtClean="0"/>
              <a:t>Antimicrobial**-Protected </a:t>
            </a:r>
            <a:r>
              <a:rPr lang="en-US" dirty="0"/>
              <a:t>Powder Coating</a:t>
            </a:r>
            <a:endParaRPr lang="en-US" sz="2400" dirty="0"/>
          </a:p>
          <a:p>
            <a:endParaRPr lang="en-US" dirty="0"/>
          </a:p>
        </p:txBody>
      </p:sp>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2196876070"/>
              </p:ext>
            </p:extLst>
          </p:nvPr>
        </p:nvGraphicFramePr>
        <p:xfrm>
          <a:off x="331761" y="4348639"/>
          <a:ext cx="8843843" cy="769961"/>
        </p:xfrm>
        <a:graphic>
          <a:graphicData uri="http://schemas.openxmlformats.org/drawingml/2006/table">
            <a:tbl>
              <a:tblPr firstRow="1" bandRow="1">
                <a:tableStyleId>{5C22544A-7EE6-4342-B048-85BDC9FD1C3A}</a:tableStyleId>
              </a:tblPr>
              <a:tblGrid>
                <a:gridCol w="1228098">
                  <a:extLst>
                    <a:ext uri="{9D8B030D-6E8A-4147-A177-3AD203B41FA5}">
                      <a16:colId xmlns:a16="http://schemas.microsoft.com/office/drawing/2014/main" val="951066221"/>
                    </a:ext>
                  </a:extLst>
                </a:gridCol>
                <a:gridCol w="1828800">
                  <a:extLst>
                    <a:ext uri="{9D8B030D-6E8A-4147-A177-3AD203B41FA5}">
                      <a16:colId xmlns:a16="http://schemas.microsoft.com/office/drawing/2014/main" val="20001"/>
                    </a:ext>
                  </a:extLst>
                </a:gridCol>
                <a:gridCol w="1465729">
                  <a:extLst>
                    <a:ext uri="{9D8B030D-6E8A-4147-A177-3AD203B41FA5}">
                      <a16:colId xmlns:a16="http://schemas.microsoft.com/office/drawing/2014/main" val="1087333847"/>
                    </a:ext>
                  </a:extLst>
                </a:gridCol>
                <a:gridCol w="1446051">
                  <a:extLst>
                    <a:ext uri="{9D8B030D-6E8A-4147-A177-3AD203B41FA5}">
                      <a16:colId xmlns:a16="http://schemas.microsoft.com/office/drawing/2014/main" val="20002"/>
                    </a:ext>
                  </a:extLst>
                </a:gridCol>
                <a:gridCol w="2875165">
                  <a:extLst>
                    <a:ext uri="{9D8B030D-6E8A-4147-A177-3AD203B41FA5}">
                      <a16:colId xmlns:a16="http://schemas.microsoft.com/office/drawing/2014/main" val="1033070852"/>
                    </a:ext>
                  </a:extLst>
                </a:gridCol>
              </a:tblGrid>
              <a:tr h="294473">
                <a:tc>
                  <a:txBody>
                    <a:bodyPr/>
                    <a:lstStyle/>
                    <a:p>
                      <a:pPr algn="ctr">
                        <a:lnSpc>
                          <a:spcPct val="90000"/>
                        </a:lnSpc>
                      </a:pPr>
                      <a:r>
                        <a:rPr lang="en-US" sz="1400" b="1" dirty="0">
                          <a:solidFill>
                            <a:schemeClr val="bg1"/>
                          </a:solidFill>
                        </a:rPr>
                        <a:t>Availability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Substrates</a:t>
                      </a:r>
                    </a:p>
                  </a:txBody>
                  <a:tcPr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algn="ctr">
                        <a:lnSpc>
                          <a:spcPct val="90000"/>
                        </a:lnSpc>
                      </a:pPr>
                      <a:r>
                        <a:rPr lang="en-US" sz="1400" dirty="0" smtClean="0">
                          <a:latin typeface="Arial Narrow" panose="020B0606020202030204" pitchFamily="34" charset="0"/>
                        </a:rPr>
                        <a:t>USCA</a:t>
                      </a:r>
                      <a:endParaRPr lang="en-US" sz="1400" dirty="0">
                        <a:solidFill>
                          <a:srgbClr val="FF0000"/>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Powder</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Topcoat</a:t>
                      </a:r>
                      <a:r>
                        <a:rPr lang="en-US" sz="1400" baseline="0" dirty="0" smtClean="0">
                          <a:solidFill>
                            <a:schemeClr val="tx1"/>
                          </a:solidFill>
                          <a:latin typeface="Arial Narrow" panose="020B0606020202030204" pitchFamily="34" charset="0"/>
                        </a:rPr>
                        <a:t> &amp; </a:t>
                      </a:r>
                      <a:r>
                        <a:rPr lang="en-US" sz="1400" baseline="0" dirty="0" err="1" smtClean="0">
                          <a:solidFill>
                            <a:schemeClr val="tx1"/>
                          </a:solidFill>
                          <a:latin typeface="Arial Narrow" panose="020B0606020202030204" pitchFamily="34" charset="0"/>
                        </a:rPr>
                        <a:t>Clearcoat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Epoxy-Polyester &amp; Polyester TGIC </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Metal</a:t>
                      </a:r>
                    </a:p>
                  </a:txBody>
                  <a:tcPr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ext uri="{D42A27DB-BD31-4B8C-83A1-F6EECF244321}">
                <p14:modId xmlns:p14="http://schemas.microsoft.com/office/powerpoint/2010/main" val="3484764590"/>
              </p:ext>
            </p:extLst>
          </p:nvPr>
        </p:nvGraphicFramePr>
        <p:xfrm>
          <a:off x="9556154" y="2403508"/>
          <a:ext cx="2329011" cy="1162412"/>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312020">
                <a:tc>
                  <a:txBody>
                    <a:bodyPr/>
                    <a:lstStyle/>
                    <a:p>
                      <a:pPr algn="l">
                        <a:lnSpc>
                          <a:spcPct val="90000"/>
                        </a:lnSpc>
                      </a:pPr>
                      <a:r>
                        <a:rPr lang="en-US" sz="1400" b="1" dirty="0">
                          <a:solidFill>
                            <a:schemeClr val="bg1"/>
                          </a:solidFill>
                        </a:rPr>
                        <a:t>PPG Segments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General Industrial</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Extrusions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Appliance</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ext uri="{D42A27DB-BD31-4B8C-83A1-F6EECF244321}">
                <p14:modId xmlns:p14="http://schemas.microsoft.com/office/powerpoint/2010/main" val="1224149523"/>
              </p:ext>
            </p:extLst>
          </p:nvPr>
        </p:nvGraphicFramePr>
        <p:xfrm>
          <a:off x="9556154" y="3790231"/>
          <a:ext cx="2329011" cy="201485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312020">
                <a:tc>
                  <a:txBody>
                    <a:bodyPr/>
                    <a:lstStyle/>
                    <a:p>
                      <a:pPr algn="l">
                        <a:lnSpc>
                          <a:spcPct val="90000"/>
                        </a:lnSpc>
                      </a:pPr>
                      <a:r>
                        <a:rPr lang="en-US" sz="1400" b="1" dirty="0">
                          <a:solidFill>
                            <a:schemeClr val="bg1"/>
                          </a:solidFill>
                        </a:rPr>
                        <a:t>Suggested Uses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Fitness Equipment</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Metal furniture</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5514">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latin typeface="Arial Narrow" panose="020B0606020202030204" pitchFamily="34" charset="0"/>
                        </a:rPr>
                        <a:t>Home appliances</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79817">
                <a:tc>
                  <a:txBody>
                    <a:bodyPr/>
                    <a:lstStyle/>
                    <a:p>
                      <a:pPr algn="l">
                        <a:lnSpc>
                          <a:spcPct val="90000"/>
                        </a:lnSpc>
                      </a:pPr>
                      <a:r>
                        <a:rPr lang="en-US" sz="1400" dirty="0" smtClean="0">
                          <a:latin typeface="Arial Narrow" panose="020B0606020202030204" pitchFamily="34" charset="0"/>
                        </a:rPr>
                        <a:t>Restroom accessories</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79817">
                <a:tc>
                  <a:txBody>
                    <a:bodyPr/>
                    <a:lstStyle/>
                    <a:p>
                      <a:pPr algn="l">
                        <a:lnSpc>
                          <a:spcPct val="90000"/>
                        </a:lnSpc>
                      </a:pPr>
                      <a:r>
                        <a:rPr lang="en-US" sz="1400" dirty="0" smtClean="0">
                          <a:latin typeface="Arial Narrow" panose="020B0606020202030204" pitchFamily="34" charset="0"/>
                        </a:rPr>
                        <a:t>Ventilation ducts</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Laboratory equipment</a:t>
                      </a:r>
                      <a:endPar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aphicFrame>
        <p:nvGraphicFramePr>
          <p:cNvPr id="7" name="Content Placeholder 6"/>
          <p:cNvGraphicFramePr>
            <a:graphicFrameLocks noGrp="1"/>
          </p:cNvGraphicFramePr>
          <p:nvPr>
            <p:ph idx="14"/>
            <p:extLst>
              <p:ext uri="{D42A27DB-BD31-4B8C-83A1-F6EECF244321}">
                <p14:modId xmlns:p14="http://schemas.microsoft.com/office/powerpoint/2010/main" val="3054989514"/>
              </p:ext>
            </p:extLst>
          </p:nvPr>
        </p:nvGraphicFramePr>
        <p:xfrm>
          <a:off x="283210" y="1397159"/>
          <a:ext cx="8843843" cy="2951480"/>
        </p:xfrm>
        <a:graphic>
          <a:graphicData uri="http://schemas.openxmlformats.org/drawingml/2006/table">
            <a:tbl>
              <a:tblPr firstRow="1" bandRow="1">
                <a:tableStyleId>{5C22544A-7EE6-4342-B048-85BDC9FD1C3A}</a:tableStyleId>
              </a:tblPr>
              <a:tblGrid>
                <a:gridCol w="3837205">
                  <a:extLst>
                    <a:ext uri="{9D8B030D-6E8A-4147-A177-3AD203B41FA5}">
                      <a16:colId xmlns:a16="http://schemas.microsoft.com/office/drawing/2014/main" val="2538106131"/>
                    </a:ext>
                  </a:extLst>
                </a:gridCol>
                <a:gridCol w="5006638">
                  <a:extLst>
                    <a:ext uri="{9D8B030D-6E8A-4147-A177-3AD203B41FA5}">
                      <a16:colId xmlns:a16="http://schemas.microsoft.com/office/drawing/2014/main" val="909211771"/>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solidFill>
                            <a:schemeClr val="accent1"/>
                          </a:solidFill>
                        </a:rPr>
                        <a:t>Features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solidFill>
                            <a:schemeClr val="accent1"/>
                          </a:solidFill>
                        </a:rPr>
                        <a:t>Potential Customer Benefits</a:t>
                      </a:r>
                      <a:endParaRPr lang="en-US" dirty="0">
                        <a:solidFill>
                          <a:schemeClr val="accent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3834415"/>
                  </a:ext>
                </a:extLst>
              </a:tr>
              <a:tr h="370840">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Inhibition of microbes remain constant even if the surface has been subjected to wear and exterior exposure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Antimicrobial properties will work continuously for the lifetime of the coating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96180209"/>
                  </a:ext>
                </a:extLst>
              </a:tr>
              <a:tr h="370840">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dk1"/>
                          </a:solidFill>
                          <a:latin typeface="+mn-lt"/>
                          <a:ea typeface="+mn-ea"/>
                          <a:cs typeface="+mn-cs"/>
                        </a:rPr>
                        <a:t>Possess high temperature stability (tested up to 100°C)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Requires no processing changes as coating</a:t>
                      </a:r>
                      <a:r>
                        <a:rPr lang="en-US" sz="1200" kern="1200" baseline="0" dirty="0" smtClean="0">
                          <a:solidFill>
                            <a:schemeClr val="tx1"/>
                          </a:solidFill>
                          <a:latin typeface="+mn-lt"/>
                          <a:ea typeface="+mn-ea"/>
                          <a:cs typeface="+mn-cs"/>
                        </a:rPr>
                        <a:t> can be applied using conventional powder application</a:t>
                      </a:r>
                      <a:endParaRPr lang="en-US" sz="12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4283615"/>
                  </a:ext>
                </a:extLst>
              </a:tr>
              <a:tr h="370840">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Fully reclaimable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Savings associated to reduced product</a:t>
                      </a:r>
                      <a:r>
                        <a:rPr lang="en-US" sz="1200" kern="1200" baseline="0" dirty="0" smtClean="0">
                          <a:solidFill>
                            <a:schemeClr val="tx1"/>
                          </a:solidFill>
                          <a:latin typeface="+mn-lt"/>
                          <a:ea typeface="+mn-ea"/>
                          <a:cs typeface="+mn-cs"/>
                        </a:rPr>
                        <a:t> waste</a:t>
                      </a:r>
                      <a:endParaRPr lang="en-US" sz="12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31281492"/>
                  </a:ext>
                </a:extLst>
              </a:tr>
              <a:tr h="370840">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Exceptional</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exterior </a:t>
                      </a:r>
                      <a:r>
                        <a:rPr lang="en-US" sz="1200" kern="1200" dirty="0" smtClean="0">
                          <a:solidFill>
                            <a:schemeClr val="tx1"/>
                          </a:solidFill>
                          <a:latin typeface="+mn-lt"/>
                          <a:ea typeface="+mn-ea"/>
                          <a:cs typeface="+mn-cs"/>
                        </a:rPr>
                        <a:t>antimicrobial durability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solidFill>
                            <a:schemeClr val="tx1"/>
                          </a:solidFill>
                        </a:rPr>
                        <a:t>Protects assets and increases</a:t>
                      </a:r>
                      <a:r>
                        <a:rPr lang="en-US" sz="1200" baseline="0" dirty="0" smtClean="0">
                          <a:solidFill>
                            <a:schemeClr val="tx1"/>
                          </a:solidFill>
                        </a:rPr>
                        <a:t> product longevity</a:t>
                      </a:r>
                      <a:endParaRPr lang="en-US" sz="1200"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1835792"/>
                  </a:ext>
                </a:extLst>
              </a:tr>
              <a:tr h="370840">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smtClean="0">
                          <a:solidFill>
                            <a:schemeClr val="tx1"/>
                          </a:solidFill>
                          <a:latin typeface="+mn-lt"/>
                          <a:ea typeface="+mn-ea"/>
                          <a:cs typeface="+mn-cs"/>
                        </a:rPr>
                        <a:t>Wide range of color and glosses</a:t>
                      </a:r>
                      <a:endParaRPr lang="en-US" sz="12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Enhances finished appearance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70348312"/>
                  </a:ext>
                </a:extLst>
              </a:tr>
              <a:tr h="370840">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Good</a:t>
                      </a:r>
                      <a:r>
                        <a:rPr lang="en-US" sz="1200" kern="1200" baseline="0" dirty="0" smtClean="0">
                          <a:solidFill>
                            <a:schemeClr val="tx1"/>
                          </a:solidFill>
                          <a:latin typeface="+mn-lt"/>
                          <a:ea typeface="+mn-ea"/>
                          <a:cs typeface="+mn-cs"/>
                        </a:rPr>
                        <a:t> chemical resistance</a:t>
                      </a:r>
                      <a:endParaRPr lang="en-US" sz="12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Protects surface from incidental chemical contact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332673042"/>
                  </a:ext>
                </a:extLst>
              </a:tr>
            </a:tbl>
          </a:graphicData>
        </a:graphic>
      </p:graphicFrame>
      <p:sp>
        <p:nvSpPr>
          <p:cNvPr id="8" name="TextBox 7"/>
          <p:cNvSpPr txBox="1"/>
          <p:nvPr/>
        </p:nvSpPr>
        <p:spPr>
          <a:xfrm>
            <a:off x="283210" y="889565"/>
            <a:ext cx="8892394" cy="677108"/>
          </a:xfrm>
          <a:prstGeom prst="rect">
            <a:avLst/>
          </a:prstGeom>
          <a:noFill/>
        </p:spPr>
        <p:txBody>
          <a:bodyPr wrap="square" rtlCol="0">
            <a:spAutoFit/>
          </a:bodyPr>
          <a:lstStyle/>
          <a:p>
            <a:pPr>
              <a:defRPr/>
            </a:pPr>
            <a:r>
              <a:rPr lang="en-US" sz="1200" dirty="0">
                <a:solidFill>
                  <a:prstClr val="black"/>
                </a:solidFill>
              </a:rPr>
              <a:t>PPG </a:t>
            </a:r>
            <a:r>
              <a:rPr lang="en-US" sz="1200" dirty="0" err="1">
                <a:solidFill>
                  <a:prstClr val="black"/>
                </a:solidFill>
              </a:rPr>
              <a:t>SilverSan</a:t>
            </a:r>
            <a:r>
              <a:rPr lang="en-US" sz="1200" dirty="0">
                <a:solidFill>
                  <a:prstClr val="black"/>
                </a:solidFill>
              </a:rPr>
              <a:t>™ </a:t>
            </a:r>
            <a:r>
              <a:rPr lang="en-US" sz="1200" dirty="0" smtClean="0">
                <a:solidFill>
                  <a:prstClr val="black"/>
                </a:solidFill>
              </a:rPr>
              <a:t>antimicrobial**-protected </a:t>
            </a:r>
            <a:r>
              <a:rPr lang="en-US" sz="1200" dirty="0">
                <a:solidFill>
                  <a:prstClr val="black"/>
                </a:solidFill>
              </a:rPr>
              <a:t>powder coatings are specially formulated with silver* ionic technology. </a:t>
            </a:r>
            <a:r>
              <a:rPr lang="en-US" sz="1200" i="1" dirty="0" err="1">
                <a:solidFill>
                  <a:prstClr val="black"/>
                </a:solidFill>
              </a:rPr>
              <a:t>SilverSan</a:t>
            </a:r>
            <a:r>
              <a:rPr lang="en-US" sz="1200" dirty="0">
                <a:solidFill>
                  <a:prstClr val="black"/>
                </a:solidFill>
              </a:rPr>
              <a:t> powder coating slowly releases silver ions, which are known to inhibit the growth of </a:t>
            </a:r>
            <a:r>
              <a:rPr lang="en-US" sz="1200" dirty="0" smtClean="0">
                <a:solidFill>
                  <a:prstClr val="black"/>
                </a:solidFill>
              </a:rPr>
              <a:t>microbes </a:t>
            </a:r>
            <a:r>
              <a:rPr lang="en-US" sz="1200" dirty="0">
                <a:solidFill>
                  <a:prstClr val="black"/>
                </a:solidFill>
              </a:rPr>
              <a:t>on powder-coated surfaces.</a:t>
            </a:r>
          </a:p>
          <a:p>
            <a:pPr lvl="0">
              <a:defRPr/>
            </a:pPr>
            <a:endParaRPr kumimoji="0" lang="en-US" sz="1400" b="0" u="none" strike="noStrike" kern="1200" cap="none" spc="0" normalizeH="0" baseline="0" noProof="0" dirty="0">
              <a:ln>
                <a:noFill/>
              </a:ln>
              <a:solidFill>
                <a:prstClr val="black"/>
              </a:solidFill>
              <a:effectLst/>
              <a:uLnTx/>
              <a:uFillTx/>
              <a:latin typeface="Arial Narrow" panose="020B0606020202030204" pitchFamily="34" charset="0"/>
            </a:endParaRPr>
          </a:p>
        </p:txBody>
      </p:sp>
      <p:pic>
        <p:nvPicPr>
          <p:cNvPr id="12" name="Picture Placeholder 11"/>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931" r="931"/>
          <a:stretch>
            <a:fillRect/>
          </a:stretch>
        </p:blipFill>
        <p:spPr/>
      </p:pic>
      <p:sp>
        <p:nvSpPr>
          <p:cNvPr id="13" name="TextBox 12"/>
          <p:cNvSpPr txBox="1"/>
          <p:nvPr/>
        </p:nvSpPr>
        <p:spPr>
          <a:xfrm>
            <a:off x="331761" y="5118600"/>
            <a:ext cx="8950442" cy="1754326"/>
          </a:xfrm>
          <a:prstGeom prst="rect">
            <a:avLst/>
          </a:prstGeom>
          <a:noFill/>
        </p:spPr>
        <p:txBody>
          <a:bodyPr wrap="square" rtlCol="0">
            <a:spAutoFit/>
          </a:bodyPr>
          <a:lstStyle/>
          <a:p>
            <a:r>
              <a:rPr lang="en-US" sz="1200" dirty="0" smtClean="0"/>
              <a:t>*Silver </a:t>
            </a:r>
            <a:r>
              <a:rPr lang="en-US" sz="1200" dirty="0"/>
              <a:t>is a registered pesticide with the U.S. Environmental Protection Agency (EPA), which states that pesticides are used to prevent, destroy, repel or mitigate any pest ranging from insects and animals and weeds to microorganisms such as fungi, bacteria and viruses. </a:t>
            </a:r>
            <a:endParaRPr lang="en-US" sz="1200" dirty="0" smtClean="0"/>
          </a:p>
          <a:p>
            <a:endParaRPr lang="en-US" sz="1200" dirty="0" smtClean="0"/>
          </a:p>
          <a:p>
            <a:r>
              <a:rPr lang="en-US" sz="1200" dirty="0" smtClean="0"/>
              <a:t>**Antimicrobial </a:t>
            </a:r>
            <a:r>
              <a:rPr lang="en-US" sz="1200" dirty="0"/>
              <a:t>is limited to the treated surface to provide mold and mildew resistance on the paint film and to inhibit the growth of stain and odor-causing bacteria that may affect the surface of the coating. The use of these products does not protect users of any such treated article or others against food-borne or disease-causing bacteria, viruses, germs or other disease-causing organisms.</a:t>
            </a:r>
            <a:endParaRPr lang="en-US" sz="1200" dirty="0" smtClean="0"/>
          </a:p>
          <a:p>
            <a:endParaRPr lang="en-US" sz="1200" dirty="0" smtClean="0"/>
          </a:p>
          <a:p>
            <a:r>
              <a:rPr lang="en-US" sz="1200" dirty="0" smtClean="0"/>
              <a:t>This </a:t>
            </a:r>
            <a:r>
              <a:rPr lang="en-US" sz="1200" dirty="0"/>
              <a:t>document contains general information only and should not be construed as creating any warranties, express or implied.  </a:t>
            </a:r>
          </a:p>
        </p:txBody>
      </p:sp>
    </p:spTree>
    <p:extLst>
      <p:ext uri="{BB962C8B-B14F-4D97-AF65-F5344CB8AC3E}">
        <p14:creationId xmlns:p14="http://schemas.microsoft.com/office/powerpoint/2010/main" val="278768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a:ln>
                <a:noFill/>
              </a:ln>
              <a:solidFill>
                <a:srgbClr val="666666"/>
              </a:solidFill>
              <a:effectLst/>
              <a:uLnTx/>
              <a:uFillTx/>
              <a:latin typeface="Arial" panose="020B0604020202020204"/>
              <a:ea typeface="+mn-ea"/>
              <a:cs typeface="Arial"/>
            </a:endParaRPr>
          </a:p>
        </p:txBody>
      </p:sp>
      <p:sp>
        <p:nvSpPr>
          <p:cNvPr id="15" name="AutoShape 2" descr="logo leed round v3 - leed certification logo PNG image with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pic>
        <p:nvPicPr>
          <p:cNvPr id="10" name="Picture Placeholder 9"/>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171" b="171"/>
          <a:stretch>
            <a:fillRect/>
          </a:stretch>
        </p:blipFill>
        <p:spPr/>
      </p:pic>
      <p:sp>
        <p:nvSpPr>
          <p:cNvPr id="31" name="Title 1">
            <a:extLst>
              <a:ext uri="{FF2B5EF4-FFF2-40B4-BE49-F238E27FC236}">
                <a16:creationId xmlns:a16="http://schemas.microsoft.com/office/drawing/2014/main" id="{04D7BF10-7EC6-40E7-B12F-3A6474A48ADE}"/>
              </a:ext>
            </a:extLst>
          </p:cNvPr>
          <p:cNvSpPr>
            <a:spLocks noGrp="1"/>
          </p:cNvSpPr>
          <p:nvPr>
            <p:ph type="title"/>
          </p:nvPr>
        </p:nvSpPr>
        <p:spPr>
          <a:xfrm>
            <a:off x="945538" y="326700"/>
            <a:ext cx="6913970" cy="404813"/>
          </a:xfrm>
        </p:spPr>
        <p:txBody>
          <a:bodyPr/>
          <a:lstStyle/>
          <a:p>
            <a:r>
              <a:rPr lang="en-US" dirty="0" err="1" smtClean="0"/>
              <a:t>SilverSan</a:t>
            </a:r>
            <a:r>
              <a:rPr lang="en-US" sz="1600" b="0" baseline="100000" dirty="0" err="1" smtClean="0"/>
              <a:t>TM</a:t>
            </a:r>
            <a:r>
              <a:rPr lang="en-US" dirty="0" smtClean="0"/>
              <a:t> </a:t>
            </a:r>
            <a:endParaRPr lang="en-US" dirty="0"/>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9838" y="686508"/>
            <a:ext cx="2578608" cy="1920240"/>
          </a:xfrm>
          <a:prstGeom prst="rect">
            <a:avLst/>
          </a:prstGeom>
        </p:spPr>
      </p:pic>
      <p:graphicFrame>
        <p:nvGraphicFramePr>
          <p:cNvPr id="34" name="Table 33"/>
          <p:cNvGraphicFramePr>
            <a:graphicFrameLocks noGrp="1"/>
          </p:cNvGraphicFramePr>
          <p:nvPr>
            <p:extLst>
              <p:ext uri="{D42A27DB-BD31-4B8C-83A1-F6EECF244321}">
                <p14:modId xmlns:p14="http://schemas.microsoft.com/office/powerpoint/2010/main" val="3661776443"/>
              </p:ext>
            </p:extLst>
          </p:nvPr>
        </p:nvGraphicFramePr>
        <p:xfrm>
          <a:off x="945538" y="2073348"/>
          <a:ext cx="8128000" cy="2406862"/>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20621936"/>
                    </a:ext>
                  </a:extLst>
                </a:gridCol>
                <a:gridCol w="1625600">
                  <a:extLst>
                    <a:ext uri="{9D8B030D-6E8A-4147-A177-3AD203B41FA5}">
                      <a16:colId xmlns:a16="http://schemas.microsoft.com/office/drawing/2014/main" val="418376094"/>
                    </a:ext>
                  </a:extLst>
                </a:gridCol>
                <a:gridCol w="1625600">
                  <a:extLst>
                    <a:ext uri="{9D8B030D-6E8A-4147-A177-3AD203B41FA5}">
                      <a16:colId xmlns:a16="http://schemas.microsoft.com/office/drawing/2014/main" val="3253839679"/>
                    </a:ext>
                  </a:extLst>
                </a:gridCol>
                <a:gridCol w="1625600">
                  <a:extLst>
                    <a:ext uri="{9D8B030D-6E8A-4147-A177-3AD203B41FA5}">
                      <a16:colId xmlns:a16="http://schemas.microsoft.com/office/drawing/2014/main" val="4190859879"/>
                    </a:ext>
                  </a:extLst>
                </a:gridCol>
                <a:gridCol w="1625600">
                  <a:extLst>
                    <a:ext uri="{9D8B030D-6E8A-4147-A177-3AD203B41FA5}">
                      <a16:colId xmlns:a16="http://schemas.microsoft.com/office/drawing/2014/main" val="3907343162"/>
                    </a:ext>
                  </a:extLst>
                </a:gridCol>
              </a:tblGrid>
              <a:tr h="507740">
                <a:tc>
                  <a:txBody>
                    <a:bodyPr/>
                    <a:lstStyle/>
                    <a:p>
                      <a:r>
                        <a:rPr lang="en-US" sz="1400" dirty="0" smtClean="0">
                          <a:latin typeface="Arial Narrow" panose="020B0606020202030204" pitchFamily="34" charset="0"/>
                        </a:rPr>
                        <a:t>Bacteria</a:t>
                      </a:r>
                      <a:endParaRPr lang="en-US" sz="1400" dirty="0">
                        <a:latin typeface="Arial Narrow" panose="020B0606020202030204" pitchFamily="34" charset="0"/>
                      </a:endParaRPr>
                    </a:p>
                  </a:txBody>
                  <a:tcPr anchor="ctr"/>
                </a:tc>
                <a:tc>
                  <a:txBody>
                    <a:bodyPr/>
                    <a:lstStyle/>
                    <a:p>
                      <a:pPr algn="ctr"/>
                      <a:r>
                        <a:rPr lang="en-US" sz="1400" dirty="0" smtClean="0">
                          <a:latin typeface="Arial Narrow" panose="020B0606020202030204" pitchFamily="34" charset="0"/>
                        </a:rPr>
                        <a:t>Start</a:t>
                      </a:r>
                    </a:p>
                    <a:p>
                      <a:pPr algn="ctr"/>
                      <a:r>
                        <a:rPr lang="en-US" sz="1400" dirty="0" smtClean="0">
                          <a:latin typeface="Arial Narrow" panose="020B0606020202030204" pitchFamily="34" charset="0"/>
                        </a:rPr>
                        <a:t>0 hours</a:t>
                      </a:r>
                      <a:endParaRPr lang="en-US" sz="1400" dirty="0">
                        <a:latin typeface="Arial Narrow" panose="020B0606020202030204" pitchFamily="34" charset="0"/>
                      </a:endParaRPr>
                    </a:p>
                  </a:txBody>
                  <a:tcPr anchor="ctr"/>
                </a:tc>
                <a:tc>
                  <a:txBody>
                    <a:bodyPr/>
                    <a:lstStyle/>
                    <a:p>
                      <a:pPr algn="ctr"/>
                      <a:r>
                        <a:rPr lang="en-US" sz="1400" dirty="0" smtClean="0">
                          <a:latin typeface="Arial Narrow" panose="020B0606020202030204" pitchFamily="34" charset="0"/>
                        </a:rPr>
                        <a:t>After</a:t>
                      </a:r>
                    </a:p>
                    <a:p>
                      <a:pPr algn="ctr"/>
                      <a:r>
                        <a:rPr lang="en-US" sz="1400" dirty="0" smtClean="0">
                          <a:latin typeface="Arial Narrow" panose="020B0606020202030204" pitchFamily="34" charset="0"/>
                        </a:rPr>
                        <a:t>3 hours</a:t>
                      </a:r>
                      <a:endParaRPr lang="en-US" sz="1400" dirty="0">
                        <a:latin typeface="Arial Narrow" panose="020B0606020202030204" pitchFamily="34" charset="0"/>
                      </a:endParaRPr>
                    </a:p>
                  </a:txBody>
                  <a:tcPr anchor="ctr"/>
                </a:tc>
                <a:tc>
                  <a:txBody>
                    <a:bodyPr/>
                    <a:lstStyle/>
                    <a:p>
                      <a:pPr algn="ctr"/>
                      <a:r>
                        <a:rPr lang="en-US" sz="1400" dirty="0" smtClean="0">
                          <a:latin typeface="Arial Narrow" panose="020B0606020202030204" pitchFamily="34" charset="0"/>
                        </a:rPr>
                        <a:t>After</a:t>
                      </a:r>
                    </a:p>
                    <a:p>
                      <a:pPr algn="ctr"/>
                      <a:r>
                        <a:rPr lang="en-US" sz="1400" dirty="0" smtClean="0">
                          <a:latin typeface="Arial Narrow" panose="020B0606020202030204" pitchFamily="34" charset="0"/>
                        </a:rPr>
                        <a:t>6</a:t>
                      </a:r>
                      <a:r>
                        <a:rPr lang="en-US" sz="1400" baseline="0" dirty="0" smtClean="0">
                          <a:latin typeface="Arial Narrow" panose="020B0606020202030204" pitchFamily="34" charset="0"/>
                        </a:rPr>
                        <a:t> hours</a:t>
                      </a:r>
                      <a:endParaRPr lang="en-US" sz="1400" dirty="0">
                        <a:latin typeface="Arial Narrow" panose="020B0606020202030204" pitchFamily="34" charset="0"/>
                      </a:endParaRPr>
                    </a:p>
                  </a:txBody>
                  <a:tcPr anchor="ctr"/>
                </a:tc>
                <a:tc>
                  <a:txBody>
                    <a:bodyPr/>
                    <a:lstStyle/>
                    <a:p>
                      <a:pPr algn="ctr"/>
                      <a:r>
                        <a:rPr lang="en-US" sz="1400" dirty="0" smtClean="0">
                          <a:latin typeface="Arial Narrow" panose="020B0606020202030204" pitchFamily="34" charset="0"/>
                        </a:rPr>
                        <a:t>After</a:t>
                      </a:r>
                    </a:p>
                    <a:p>
                      <a:pPr algn="ctr"/>
                      <a:r>
                        <a:rPr lang="en-US" sz="1400" dirty="0" smtClean="0">
                          <a:latin typeface="Arial Narrow" panose="020B0606020202030204" pitchFamily="34" charset="0"/>
                        </a:rPr>
                        <a:t>24 hours</a:t>
                      </a:r>
                      <a:endParaRPr lang="en-US" sz="1400" dirty="0">
                        <a:latin typeface="Arial Narrow" panose="020B0606020202030204" pitchFamily="34" charset="0"/>
                      </a:endParaRPr>
                    </a:p>
                  </a:txBody>
                  <a:tcPr anchor="ctr"/>
                </a:tc>
                <a:extLst>
                  <a:ext uri="{0D108BD9-81ED-4DB2-BD59-A6C34878D82A}">
                    <a16:rowId xmlns:a16="http://schemas.microsoft.com/office/drawing/2014/main" val="2310660111"/>
                  </a:ext>
                </a:extLst>
              </a:tr>
              <a:tr h="943822">
                <a:tc>
                  <a:txBody>
                    <a:bodyPr/>
                    <a:lstStyle/>
                    <a:p>
                      <a:r>
                        <a:rPr lang="it-IT" sz="1400" dirty="0" smtClean="0">
                          <a:latin typeface="Arial Narrow" panose="020B0606020202030204" pitchFamily="34" charset="0"/>
                        </a:rPr>
                        <a:t>Bacteria 1</a:t>
                      </a:r>
                    </a:p>
                    <a:p>
                      <a:r>
                        <a:rPr lang="it-IT" sz="1400" dirty="0" smtClean="0">
                          <a:latin typeface="Arial Narrow" panose="020B0606020202030204" pitchFamily="34" charset="0"/>
                        </a:rPr>
                        <a:t>Escherichia coli</a:t>
                      </a:r>
                    </a:p>
                    <a:p>
                      <a:r>
                        <a:rPr lang="it-IT" sz="1400" dirty="0" smtClean="0">
                          <a:latin typeface="Arial Narrow" panose="020B0606020202030204" pitchFamily="34" charset="0"/>
                        </a:rPr>
                        <a:t>(NBRC 3972)</a:t>
                      </a:r>
                      <a:endParaRPr lang="en-US" sz="1400" dirty="0">
                        <a:latin typeface="Arial Narrow" panose="020B0606020202030204" pitchFamily="34" charset="0"/>
                      </a:endParaRPr>
                    </a:p>
                  </a:txBody>
                  <a:tcPr anchor="ctr"/>
                </a:tc>
                <a:tc>
                  <a:txBody>
                    <a:bodyPr/>
                    <a:lstStyle/>
                    <a:p>
                      <a:endParaRPr lang="en-US" sz="1400" dirty="0">
                        <a:latin typeface="Arial Narrow" panose="020B0606020202030204" pitchFamily="34" charset="0"/>
                      </a:endParaRPr>
                    </a:p>
                  </a:txBody>
                  <a:tcPr anchor="ctr">
                    <a:solidFill>
                      <a:schemeClr val="tx1"/>
                    </a:solidFill>
                  </a:tcPr>
                </a:tc>
                <a:tc>
                  <a:txBody>
                    <a:bodyPr/>
                    <a:lstStyle/>
                    <a:p>
                      <a:endParaRPr lang="en-US" sz="1400" dirty="0">
                        <a:latin typeface="Arial Narrow" panose="020B0606020202030204" pitchFamily="34" charset="0"/>
                      </a:endParaRPr>
                    </a:p>
                  </a:txBody>
                  <a:tcPr anchor="ctr">
                    <a:solidFill>
                      <a:schemeClr val="tx1"/>
                    </a:solidFill>
                  </a:tcPr>
                </a:tc>
                <a:tc>
                  <a:txBody>
                    <a:bodyPr/>
                    <a:lstStyle/>
                    <a:p>
                      <a:endParaRPr lang="en-US" sz="1400" dirty="0">
                        <a:latin typeface="Arial Narrow" panose="020B0606020202030204" pitchFamily="34" charset="0"/>
                      </a:endParaRPr>
                    </a:p>
                  </a:txBody>
                  <a:tcPr anchor="ctr">
                    <a:solidFill>
                      <a:schemeClr val="tx1"/>
                    </a:solidFill>
                  </a:tcPr>
                </a:tc>
                <a:tc>
                  <a:txBody>
                    <a:bodyPr/>
                    <a:lstStyle/>
                    <a:p>
                      <a:endParaRPr lang="en-US" sz="1400" dirty="0">
                        <a:latin typeface="Arial Narrow" panose="020B0606020202030204" pitchFamily="34" charset="0"/>
                      </a:endParaRPr>
                    </a:p>
                  </a:txBody>
                  <a:tcPr anchor="ctr">
                    <a:solidFill>
                      <a:schemeClr val="tx1"/>
                    </a:solidFill>
                  </a:tcPr>
                </a:tc>
                <a:extLst>
                  <a:ext uri="{0D108BD9-81ED-4DB2-BD59-A6C34878D82A}">
                    <a16:rowId xmlns:a16="http://schemas.microsoft.com/office/drawing/2014/main" val="683380086"/>
                  </a:ext>
                </a:extLst>
              </a:tr>
              <a:tr h="925878">
                <a:tc>
                  <a:txBody>
                    <a:bodyPr/>
                    <a:lstStyle/>
                    <a:p>
                      <a:r>
                        <a:rPr lang="fr-FR" sz="1400" dirty="0" err="1" smtClean="0">
                          <a:latin typeface="Arial Narrow" panose="020B0606020202030204" pitchFamily="34" charset="0"/>
                        </a:rPr>
                        <a:t>Bacteria</a:t>
                      </a:r>
                      <a:r>
                        <a:rPr lang="fr-FR" sz="1400" dirty="0" smtClean="0">
                          <a:latin typeface="Arial Narrow" panose="020B0606020202030204" pitchFamily="34" charset="0"/>
                        </a:rPr>
                        <a:t> 2</a:t>
                      </a:r>
                    </a:p>
                    <a:p>
                      <a:r>
                        <a:rPr lang="fr-FR" sz="1400" dirty="0" smtClean="0">
                          <a:latin typeface="Arial Narrow" panose="020B0606020202030204" pitchFamily="34" charset="0"/>
                        </a:rPr>
                        <a:t>Staphylococcus Aureus</a:t>
                      </a:r>
                    </a:p>
                    <a:p>
                      <a:r>
                        <a:rPr lang="fr-FR" sz="1400" dirty="0" smtClean="0">
                          <a:latin typeface="Arial Narrow" panose="020B0606020202030204" pitchFamily="34" charset="0"/>
                        </a:rPr>
                        <a:t>(NBRC 12732)</a:t>
                      </a:r>
                      <a:endParaRPr lang="en-US" sz="1400" dirty="0">
                        <a:latin typeface="Arial Narrow" panose="020B0606020202030204" pitchFamily="34" charset="0"/>
                      </a:endParaRPr>
                    </a:p>
                  </a:txBody>
                  <a:tcPr anchor="ctr"/>
                </a:tc>
                <a:tc>
                  <a:txBody>
                    <a:bodyPr/>
                    <a:lstStyle/>
                    <a:p>
                      <a:endParaRPr lang="en-US" sz="1400">
                        <a:latin typeface="Arial Narrow" panose="020B0606020202030204" pitchFamily="34" charset="0"/>
                      </a:endParaRPr>
                    </a:p>
                  </a:txBody>
                  <a:tcPr anchor="ctr">
                    <a:solidFill>
                      <a:schemeClr val="tx1"/>
                    </a:solidFill>
                  </a:tcPr>
                </a:tc>
                <a:tc>
                  <a:txBody>
                    <a:bodyPr/>
                    <a:lstStyle/>
                    <a:p>
                      <a:endParaRPr lang="en-US" sz="1400" dirty="0">
                        <a:latin typeface="Arial Narrow" panose="020B0606020202030204" pitchFamily="34" charset="0"/>
                      </a:endParaRPr>
                    </a:p>
                  </a:txBody>
                  <a:tcPr anchor="ctr">
                    <a:solidFill>
                      <a:schemeClr val="tx1"/>
                    </a:solidFill>
                  </a:tcPr>
                </a:tc>
                <a:tc>
                  <a:txBody>
                    <a:bodyPr/>
                    <a:lstStyle/>
                    <a:p>
                      <a:endParaRPr lang="en-US" sz="1400" dirty="0">
                        <a:latin typeface="Arial Narrow" panose="020B0606020202030204" pitchFamily="34" charset="0"/>
                      </a:endParaRPr>
                    </a:p>
                  </a:txBody>
                  <a:tcPr anchor="ctr">
                    <a:solidFill>
                      <a:schemeClr val="tx1"/>
                    </a:solidFill>
                  </a:tcPr>
                </a:tc>
                <a:tc>
                  <a:txBody>
                    <a:bodyPr/>
                    <a:lstStyle/>
                    <a:p>
                      <a:endParaRPr lang="en-US" sz="1400" dirty="0">
                        <a:latin typeface="Arial Narrow" panose="020B0606020202030204" pitchFamily="34" charset="0"/>
                      </a:endParaRPr>
                    </a:p>
                  </a:txBody>
                  <a:tcPr anchor="ctr">
                    <a:solidFill>
                      <a:schemeClr val="tx1"/>
                    </a:solidFill>
                  </a:tcPr>
                </a:tc>
                <a:extLst>
                  <a:ext uri="{0D108BD9-81ED-4DB2-BD59-A6C34878D82A}">
                    <a16:rowId xmlns:a16="http://schemas.microsoft.com/office/drawing/2014/main" val="2139786921"/>
                  </a:ext>
                </a:extLst>
              </a:tr>
            </a:tbl>
          </a:graphicData>
        </a:graphic>
      </p:graphicFrame>
      <p:sp>
        <p:nvSpPr>
          <p:cNvPr id="35" name="TextBox 34"/>
          <p:cNvSpPr txBox="1"/>
          <p:nvPr/>
        </p:nvSpPr>
        <p:spPr>
          <a:xfrm>
            <a:off x="945538" y="1506967"/>
            <a:ext cx="5925525" cy="369332"/>
          </a:xfrm>
          <a:prstGeom prst="rect">
            <a:avLst/>
          </a:prstGeom>
          <a:noFill/>
        </p:spPr>
        <p:txBody>
          <a:bodyPr wrap="square" rtlCol="0">
            <a:spAutoFit/>
          </a:bodyPr>
          <a:lstStyle/>
          <a:p>
            <a:r>
              <a:rPr lang="en-US" b="1" dirty="0" smtClean="0">
                <a:solidFill>
                  <a:schemeClr val="accent1"/>
                </a:solidFill>
              </a:rPr>
              <a:t>Antimicrobial** Performance</a:t>
            </a:r>
            <a:r>
              <a:rPr lang="en-US" sz="1400" dirty="0" smtClean="0">
                <a:solidFill>
                  <a:schemeClr val="accent1"/>
                </a:solidFill>
              </a:rPr>
              <a:t>   </a:t>
            </a:r>
            <a:r>
              <a:rPr lang="pl-PL" sz="1400" dirty="0" smtClean="0"/>
              <a:t>JISZ </a:t>
            </a:r>
            <a:r>
              <a:rPr lang="pl-PL" sz="1400" dirty="0"/>
              <a:t>2801 (ISO 22196</a:t>
            </a:r>
            <a:r>
              <a:rPr lang="pl-PL" sz="1400" dirty="0" smtClean="0"/>
              <a:t>)</a:t>
            </a:r>
            <a:endParaRPr lang="pl-PL" sz="1400" dirty="0"/>
          </a:p>
        </p:txBody>
      </p:sp>
      <p:pic>
        <p:nvPicPr>
          <p:cNvPr id="37"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8969" y="2652059"/>
            <a:ext cx="822960" cy="822960"/>
          </a:xfrm>
          <a:prstGeom prst="rect">
            <a:avLst/>
          </a:prstGeom>
        </p:spPr>
      </p:pic>
      <p:pic>
        <p:nvPicPr>
          <p:cNvPr id="39" name="Picture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8058" y="2652059"/>
            <a:ext cx="822960" cy="822960"/>
          </a:xfrm>
          <a:prstGeom prst="rect">
            <a:avLst/>
          </a:prstGeom>
        </p:spPr>
      </p:pic>
      <p:pic>
        <p:nvPicPr>
          <p:cNvPr id="40" name="Picture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27147" y="2652059"/>
            <a:ext cx="822960" cy="822960"/>
          </a:xfrm>
          <a:prstGeom prst="rect">
            <a:avLst/>
          </a:prstGeom>
        </p:spPr>
      </p:pic>
      <p:pic>
        <p:nvPicPr>
          <p:cNvPr id="41" name="Picture 4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56236" y="2652358"/>
            <a:ext cx="822960" cy="822960"/>
          </a:xfrm>
          <a:prstGeom prst="rect">
            <a:avLst/>
          </a:prstGeom>
        </p:spPr>
      </p:pic>
      <p:pic>
        <p:nvPicPr>
          <p:cNvPr id="42" name="Picture 4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68969" y="3593338"/>
            <a:ext cx="822960" cy="822960"/>
          </a:xfrm>
          <a:prstGeom prst="rect">
            <a:avLst/>
          </a:prstGeom>
        </p:spPr>
      </p:pic>
      <p:pic>
        <p:nvPicPr>
          <p:cNvPr id="43" name="Picture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98058" y="3590964"/>
            <a:ext cx="822960" cy="822960"/>
          </a:xfrm>
          <a:prstGeom prst="rect">
            <a:avLst/>
          </a:prstGeom>
        </p:spPr>
      </p:pic>
      <p:pic>
        <p:nvPicPr>
          <p:cNvPr id="46" name="Picture 4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27147" y="3590964"/>
            <a:ext cx="822960" cy="822960"/>
          </a:xfrm>
          <a:prstGeom prst="rect">
            <a:avLst/>
          </a:prstGeom>
        </p:spPr>
      </p:pic>
      <p:pic>
        <p:nvPicPr>
          <p:cNvPr id="47" name="Picture 4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856236" y="3590964"/>
            <a:ext cx="822960" cy="822960"/>
          </a:xfrm>
          <a:prstGeom prst="rect">
            <a:avLst/>
          </a:prstGeom>
        </p:spPr>
      </p:pic>
      <p:sp>
        <p:nvSpPr>
          <p:cNvPr id="19" name="TextBox 18">
            <a:extLst>
              <a:ext uri="{FF2B5EF4-FFF2-40B4-BE49-F238E27FC236}">
                <a16:creationId xmlns:a16="http://schemas.microsoft.com/office/drawing/2014/main" id="{E4946A1E-EC0C-4BEB-A397-5C0FEE4F50D9}"/>
              </a:ext>
            </a:extLst>
          </p:cNvPr>
          <p:cNvSpPr txBox="1"/>
          <p:nvPr/>
        </p:nvSpPr>
        <p:spPr>
          <a:xfrm>
            <a:off x="9367314" y="2952247"/>
            <a:ext cx="2662715"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1" noProof="0" smtClean="0">
                <a:latin typeface="Arial" panose="020B0604020202020204"/>
              </a:rPr>
              <a:t>Approval/Compliant </a:t>
            </a:r>
            <a:r>
              <a:rPr lang="en-US" sz="1600" b="1" noProof="0" dirty="0" smtClean="0">
                <a:latin typeface="Arial" panose="020B0604020202020204"/>
              </a:rPr>
              <a:t>for </a:t>
            </a:r>
            <a:r>
              <a:rPr lang="en-US" sz="1600" b="1" noProof="0" smtClean="0">
                <a:latin typeface="Arial" panose="020B0604020202020204"/>
              </a:rPr>
              <a:t>selected products</a:t>
            </a:r>
            <a:endParaRPr kumimoji="0" lang="en-US" sz="1600" b="1" i="0" u="none" strike="noStrike" kern="1200" cap="none" spc="0" normalizeH="0" baseline="0" noProof="0" dirty="0">
              <a:ln>
                <a:noFill/>
              </a:ln>
              <a:effectLst/>
              <a:uLnTx/>
              <a:uFillTx/>
              <a:latin typeface="Arial" panose="020B0604020202020204"/>
            </a:endParaRPr>
          </a:p>
        </p:txBody>
      </p:sp>
      <p:pic>
        <p:nvPicPr>
          <p:cNvPr id="1026" name="Picture 2" descr="See the source imag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602917" y="3779643"/>
            <a:ext cx="821241" cy="8212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ee the source image"/>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29897" t="19680" r="28361" b="17708"/>
          <a:stretch/>
        </p:blipFill>
        <p:spPr bwMode="auto">
          <a:xfrm>
            <a:off x="9557960" y="3783244"/>
            <a:ext cx="814038" cy="81403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5"/>
          </p:nvPr>
        </p:nvSpPr>
        <p:spPr/>
        <p:txBody>
          <a:bodyPr/>
          <a:lstStyle/>
          <a:p>
            <a:r>
              <a:rPr lang="en-US" dirty="0" smtClean="0"/>
              <a:t>Antimicrobial**-Protected </a:t>
            </a:r>
            <a:r>
              <a:rPr lang="en-US" dirty="0"/>
              <a:t>Powder Coating</a:t>
            </a:r>
            <a:endParaRPr lang="en-US" sz="2400" dirty="0"/>
          </a:p>
          <a:p>
            <a:endParaRPr lang="en-US" dirty="0"/>
          </a:p>
        </p:txBody>
      </p:sp>
    </p:spTree>
    <p:extLst>
      <p:ext uri="{BB962C8B-B14F-4D97-AF65-F5344CB8AC3E}">
        <p14:creationId xmlns:p14="http://schemas.microsoft.com/office/powerpoint/2010/main" val="120482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9"/>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t="171" b="171"/>
          <a:stretch>
            <a:fillRect/>
          </a:stretch>
        </p:blipFill>
        <p:spPr>
          <a:xfrm>
            <a:off x="331761" y="367805"/>
            <a:ext cx="464464" cy="464343"/>
          </a:xfrm>
        </p:spPr>
      </p:pic>
      <p:sp>
        <p:nvSpPr>
          <p:cNvPr id="8" name="Title 1">
            <a:extLst>
              <a:ext uri="{FF2B5EF4-FFF2-40B4-BE49-F238E27FC236}">
                <a16:creationId xmlns:a16="http://schemas.microsoft.com/office/drawing/2014/main" id="{04D7BF10-7EC6-40E7-B12F-3A6474A48ADE}"/>
              </a:ext>
            </a:extLst>
          </p:cNvPr>
          <p:cNvSpPr>
            <a:spLocks noGrp="1"/>
          </p:cNvSpPr>
          <p:nvPr>
            <p:ph type="title"/>
          </p:nvPr>
        </p:nvSpPr>
        <p:spPr>
          <a:xfrm>
            <a:off x="945538" y="326700"/>
            <a:ext cx="6913970" cy="404813"/>
          </a:xfrm>
        </p:spPr>
        <p:txBody>
          <a:bodyPr/>
          <a:lstStyle/>
          <a:p>
            <a:r>
              <a:rPr lang="en-US" dirty="0" err="1" smtClean="0"/>
              <a:t>SilverSan</a:t>
            </a:r>
            <a:r>
              <a:rPr lang="en-US" sz="1600" b="0" baseline="100000" dirty="0" err="1" smtClean="0"/>
              <a:t>TM</a:t>
            </a:r>
            <a:r>
              <a:rPr lang="en-US" dirty="0" smtClean="0"/>
              <a:t> </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993" y="1505070"/>
            <a:ext cx="5524039" cy="222797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0549" y="1520124"/>
            <a:ext cx="5399623" cy="2219477"/>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497" y="4289229"/>
            <a:ext cx="5438535" cy="2286000"/>
          </a:xfrm>
          <a:prstGeom prst="rect">
            <a:avLst/>
          </a:prstGeom>
        </p:spPr>
      </p:pic>
      <p:sp>
        <p:nvSpPr>
          <p:cNvPr id="16" name="TextBox 15"/>
          <p:cNvSpPr txBox="1"/>
          <p:nvPr/>
        </p:nvSpPr>
        <p:spPr>
          <a:xfrm>
            <a:off x="406001" y="1181570"/>
            <a:ext cx="5925525" cy="307777"/>
          </a:xfrm>
          <a:prstGeom prst="rect">
            <a:avLst/>
          </a:prstGeom>
          <a:noFill/>
        </p:spPr>
        <p:txBody>
          <a:bodyPr wrap="square" rtlCol="0">
            <a:spAutoFit/>
          </a:bodyPr>
          <a:lstStyle/>
          <a:p>
            <a:r>
              <a:rPr lang="en-US" sz="1400" dirty="0" smtClean="0">
                <a:solidFill>
                  <a:schemeClr val="accent1"/>
                </a:solidFill>
              </a:rPr>
              <a:t>Inhibition on </a:t>
            </a:r>
            <a:r>
              <a:rPr lang="en-US" sz="1400" dirty="0" err="1">
                <a:solidFill>
                  <a:schemeClr val="accent1"/>
                </a:solidFill>
              </a:rPr>
              <a:t>SilverSan</a:t>
            </a:r>
            <a:r>
              <a:rPr lang="en-US" sz="1400" dirty="0">
                <a:solidFill>
                  <a:schemeClr val="accent1"/>
                </a:solidFill>
              </a:rPr>
              <a:t>™ </a:t>
            </a:r>
            <a:r>
              <a:rPr lang="en-US" sz="1400" dirty="0" smtClean="0">
                <a:solidFill>
                  <a:schemeClr val="accent1"/>
                </a:solidFill>
              </a:rPr>
              <a:t>Clear </a:t>
            </a:r>
            <a:r>
              <a:rPr lang="en-US" sz="1400" dirty="0">
                <a:solidFill>
                  <a:schemeClr val="accent1"/>
                </a:solidFill>
              </a:rPr>
              <a:t>Polyester Coatings</a:t>
            </a:r>
            <a:endParaRPr lang="pl-PL" sz="1100" dirty="0"/>
          </a:p>
        </p:txBody>
      </p:sp>
      <p:sp>
        <p:nvSpPr>
          <p:cNvPr id="17" name="TextBox 16"/>
          <p:cNvSpPr txBox="1"/>
          <p:nvPr/>
        </p:nvSpPr>
        <p:spPr>
          <a:xfrm>
            <a:off x="363249" y="3908656"/>
            <a:ext cx="5925525" cy="307777"/>
          </a:xfrm>
          <a:prstGeom prst="rect">
            <a:avLst/>
          </a:prstGeom>
          <a:noFill/>
        </p:spPr>
        <p:txBody>
          <a:bodyPr wrap="square" rtlCol="0">
            <a:spAutoFit/>
          </a:bodyPr>
          <a:lstStyle/>
          <a:p>
            <a:r>
              <a:rPr lang="en-US" sz="1400" dirty="0" smtClean="0">
                <a:solidFill>
                  <a:schemeClr val="accent1"/>
                </a:solidFill>
              </a:rPr>
              <a:t>Inhibition on </a:t>
            </a:r>
            <a:r>
              <a:rPr lang="en-US" sz="1400" dirty="0" err="1">
                <a:solidFill>
                  <a:schemeClr val="accent1"/>
                </a:solidFill>
              </a:rPr>
              <a:t>SilverSan</a:t>
            </a:r>
            <a:r>
              <a:rPr lang="en-US" sz="1400" dirty="0">
                <a:solidFill>
                  <a:schemeClr val="accent1"/>
                </a:solidFill>
              </a:rPr>
              <a:t>™ Epoxy Powder Coatings</a:t>
            </a:r>
            <a:endParaRPr lang="pl-PL" sz="1100" dirty="0"/>
          </a:p>
        </p:txBody>
      </p:sp>
      <p:sp>
        <p:nvSpPr>
          <p:cNvPr id="18" name="TextBox 17"/>
          <p:cNvSpPr txBox="1"/>
          <p:nvPr/>
        </p:nvSpPr>
        <p:spPr>
          <a:xfrm>
            <a:off x="6327244" y="1181570"/>
            <a:ext cx="5263844" cy="307777"/>
          </a:xfrm>
          <a:prstGeom prst="rect">
            <a:avLst/>
          </a:prstGeom>
          <a:noFill/>
        </p:spPr>
        <p:txBody>
          <a:bodyPr wrap="square" rtlCol="0">
            <a:spAutoFit/>
          </a:bodyPr>
          <a:lstStyle/>
          <a:p>
            <a:r>
              <a:rPr lang="en-US" sz="1400" dirty="0" smtClean="0">
                <a:solidFill>
                  <a:schemeClr val="accent1"/>
                </a:solidFill>
              </a:rPr>
              <a:t>Inhibition on </a:t>
            </a:r>
            <a:r>
              <a:rPr lang="en-US" sz="1400" dirty="0" err="1">
                <a:solidFill>
                  <a:schemeClr val="accent1"/>
                </a:solidFill>
              </a:rPr>
              <a:t>SilverSan</a:t>
            </a:r>
            <a:r>
              <a:rPr lang="en-US" sz="1400" dirty="0">
                <a:solidFill>
                  <a:schemeClr val="accent1"/>
                </a:solidFill>
              </a:rPr>
              <a:t>™ </a:t>
            </a:r>
            <a:r>
              <a:rPr lang="en-US" sz="1400" dirty="0" smtClean="0">
                <a:solidFill>
                  <a:schemeClr val="accent1"/>
                </a:solidFill>
              </a:rPr>
              <a:t>White Hybrid Coatings</a:t>
            </a:r>
            <a:endParaRPr lang="pl-PL" sz="1100" dirty="0"/>
          </a:p>
        </p:txBody>
      </p:sp>
      <p:sp>
        <p:nvSpPr>
          <p:cNvPr id="2" name="Text Placeholder 1"/>
          <p:cNvSpPr>
            <a:spLocks noGrp="1"/>
          </p:cNvSpPr>
          <p:nvPr>
            <p:ph type="body" sz="quarter" idx="15"/>
          </p:nvPr>
        </p:nvSpPr>
        <p:spPr>
          <a:xfrm>
            <a:off x="946546" y="769392"/>
            <a:ext cx="6912962" cy="404813"/>
          </a:xfrm>
        </p:spPr>
        <p:txBody>
          <a:bodyPr/>
          <a:lstStyle/>
          <a:p>
            <a:r>
              <a:rPr lang="en-US" dirty="0" smtClean="0"/>
              <a:t>Antimicrobial**-</a:t>
            </a:r>
            <a:r>
              <a:rPr lang="en-US" dirty="0"/>
              <a:t>Protected Powder </a:t>
            </a:r>
            <a:r>
              <a:rPr lang="en-US" dirty="0" smtClean="0"/>
              <a:t>Coating</a:t>
            </a:r>
          </a:p>
        </p:txBody>
      </p:sp>
    </p:spTree>
    <p:extLst>
      <p:ext uri="{BB962C8B-B14F-4D97-AF65-F5344CB8AC3E}">
        <p14:creationId xmlns:p14="http://schemas.microsoft.com/office/powerpoint/2010/main" val="418512313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ECEE56C9-1E1F-45B9-B41D-A781792216DA}"/>
</file>

<file path=customXml/itemProps2.xml><?xml version="1.0" encoding="utf-8"?>
<ds:datastoreItem xmlns:ds="http://schemas.openxmlformats.org/officeDocument/2006/customXml" ds:itemID="{940FB74E-729C-4455-83B5-3B5FDC36560F}"/>
</file>

<file path=customXml/itemProps3.xml><?xml version="1.0" encoding="utf-8"?>
<ds:datastoreItem xmlns:ds="http://schemas.openxmlformats.org/officeDocument/2006/customXml" ds:itemID="{B5104EE6-781C-44B6-B305-22E9A002F133}"/>
</file>

<file path=docProps/app.xml><?xml version="1.0" encoding="utf-8"?>
<Properties xmlns="http://schemas.openxmlformats.org/officeDocument/2006/extended-properties" xmlns:vt="http://schemas.openxmlformats.org/officeDocument/2006/docPropsVTypes">
  <TotalTime>244</TotalTime>
  <Words>386</Words>
  <Application>Microsoft Office PowerPoint</Application>
  <PresentationFormat>Widescreen</PresentationFormat>
  <Paragraphs>71</Paragraphs>
  <Slides>3</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Arial Narrow</vt:lpstr>
      <vt:lpstr>Calibri</vt:lpstr>
      <vt:lpstr>1_Master slide</vt:lpstr>
      <vt:lpstr>SilverSanTM </vt:lpstr>
      <vt:lpstr>SilverSanTM </vt:lpstr>
      <vt:lpstr>SilverSanTM </vt:lpstr>
    </vt:vector>
  </TitlesOfParts>
  <Company>PPG Industries,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Durastar® Ultra-COOL®</dc:title>
  <dc:creator>DeDominicis, Marie Vicens</dc:creator>
  <cp:lastModifiedBy>Genna Niemiec</cp:lastModifiedBy>
  <cp:revision>23</cp:revision>
  <dcterms:created xsi:type="dcterms:W3CDTF">2020-04-08T20:54:52Z</dcterms:created>
  <dcterms:modified xsi:type="dcterms:W3CDTF">2020-11-19T15:14:46Z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