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4"/>
  </p:sldMasterIdLst>
  <p:notesMasterIdLst>
    <p:notesMasterId r:id="rId7"/>
  </p:notesMasterIdLst>
  <p:sldIdLst>
    <p:sldId id="265" r:id="rId5"/>
    <p:sldId id="26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CAF536E-DE55-A734-8D52-FCC1FA62C80A}" v="11" dt="2024-06-13T12:55:23.75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31" autoAdjust="0"/>
    <p:restoredTop sz="94928" autoAdjust="0"/>
  </p:normalViewPr>
  <p:slideViewPr>
    <p:cSldViewPr snapToGrid="0">
      <p:cViewPr varScale="1">
        <p:scale>
          <a:sx n="61" d="100"/>
          <a:sy n="61" d="100"/>
        </p:scale>
        <p:origin x="87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cKay, Maggie" userId="S::mmackay@ppg.com::f6553cf9-756f-4341-affe-76c27b9a6150" providerId="AD" clId="Web-{4CAF536E-DE55-A734-8D52-FCC1FA62C80A}"/>
    <pc:docChg chg="delSld modSld">
      <pc:chgData name="MacKay, Maggie" userId="S::mmackay@ppg.com::f6553cf9-756f-4341-affe-76c27b9a6150" providerId="AD" clId="Web-{4CAF536E-DE55-A734-8D52-FCC1FA62C80A}" dt="2024-06-13T12:55:17.984" v="8"/>
      <pc:docMkLst>
        <pc:docMk/>
      </pc:docMkLst>
      <pc:sldChg chg="modSp">
        <pc:chgData name="MacKay, Maggie" userId="S::mmackay@ppg.com::f6553cf9-756f-4341-affe-76c27b9a6150" providerId="AD" clId="Web-{4CAF536E-DE55-A734-8D52-FCC1FA62C80A}" dt="2024-06-13T12:55:17.984" v="8"/>
        <pc:sldMkLst>
          <pc:docMk/>
          <pc:sldMk cId="3512850345" sldId="263"/>
        </pc:sldMkLst>
        <pc:graphicFrameChg chg="mod modGraphic">
          <ac:chgData name="MacKay, Maggie" userId="S::mmackay@ppg.com::f6553cf9-756f-4341-affe-76c27b9a6150" providerId="AD" clId="Web-{4CAF536E-DE55-A734-8D52-FCC1FA62C80A}" dt="2024-06-13T12:55:17.984" v="8"/>
          <ac:graphicFrameMkLst>
            <pc:docMk/>
            <pc:sldMk cId="3512850345" sldId="263"/>
            <ac:graphicFrameMk id="28" creationId="{CFBBC322-FC34-4151-A72C-5F73851602E6}"/>
          </ac:graphicFrameMkLst>
        </pc:graphicFrameChg>
      </pc:sldChg>
      <pc:sldChg chg="del">
        <pc:chgData name="MacKay, Maggie" userId="S::mmackay@ppg.com::f6553cf9-756f-4341-affe-76c27b9a6150" providerId="AD" clId="Web-{4CAF536E-DE55-A734-8D52-FCC1FA62C80A}" dt="2024-06-13T12:54:16.733" v="0"/>
        <pc:sldMkLst>
          <pc:docMk/>
          <pc:sldMk cId="2086444562" sldId="26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F64FBC-180E-4132-B8AE-6EB642E4BC08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333C01-473B-4079-9F15-6F0678FEB0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545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33C01-473B-4079-9F15-6F0678FEB08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8358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33C01-473B-4079-9F15-6F0678FEB08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152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2947135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3999203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2883" y="4779107"/>
            <a:ext cx="3303862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0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38F46E6-B30F-4BB4-8F82-08AD4C6EA8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737FA42-C06C-4BE0-AE35-B6EF2728CBF5}"/>
              </a:ext>
            </a:extLst>
          </p:cNvPr>
          <p:cNvSpPr/>
          <p:nvPr userDrawn="1"/>
        </p:nvSpPr>
        <p:spPr>
          <a:xfrm>
            <a:off x="8485838" y="1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9FCFEBA5-E832-4F45-9A7E-E488F4C2670A}"/>
              </a:ext>
            </a:extLst>
          </p:cNvPr>
          <p:cNvSpPr/>
          <p:nvPr userDrawn="1"/>
        </p:nvSpPr>
        <p:spPr>
          <a:xfrm>
            <a:off x="0" y="316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327239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Column_Left Two 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1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6285470" y="1272033"/>
            <a:ext cx="5698196" cy="4716021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5"/>
          </p:nvPr>
        </p:nvSpPr>
        <p:spPr>
          <a:xfrm>
            <a:off x="312882" y="1272033"/>
            <a:ext cx="5697434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6"/>
          </p:nvPr>
        </p:nvSpPr>
        <p:spPr>
          <a:xfrm>
            <a:off x="312882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938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1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312882" y="1272029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idx="16"/>
          </p:nvPr>
        </p:nvSpPr>
        <p:spPr>
          <a:xfrm>
            <a:off x="312882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idx="17"/>
          </p:nvPr>
        </p:nvSpPr>
        <p:spPr>
          <a:xfrm>
            <a:off x="6285470" y="1272029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idx="18"/>
          </p:nvPr>
        </p:nvSpPr>
        <p:spPr>
          <a:xfrm>
            <a:off x="6285470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1373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12883" y="323849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5763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0956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12883" y="323849"/>
            <a:ext cx="11670783" cy="859536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Internal Only</a:t>
            </a:r>
          </a:p>
        </p:txBody>
      </p:sp>
      <p:sp>
        <p:nvSpPr>
          <p:cNvPr id="2" name="TextBox 1"/>
          <p:cNvSpPr txBox="1"/>
          <p:nvPr userDrawn="1"/>
        </p:nvSpPr>
        <p:spPr>
          <a:xfrm rot="20037916">
            <a:off x="2096652" y="2622249"/>
            <a:ext cx="88207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INTERNAL ONLY</a:t>
            </a:r>
          </a:p>
        </p:txBody>
      </p:sp>
    </p:spTree>
    <p:extLst>
      <p:ext uri="{BB962C8B-B14F-4D97-AF65-F5344CB8AC3E}">
        <p14:creationId xmlns:p14="http://schemas.microsoft.com/office/powerpoint/2010/main" val="6863861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4011084" cy="1162050"/>
          </a:xfrm>
        </p:spPr>
        <p:txBody>
          <a:bodyPr anchor="t" anchorCtr="0">
            <a:normAutofit/>
          </a:bodyPr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883" y="1530351"/>
            <a:ext cx="4011084" cy="4467226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4497716" y="323850"/>
            <a:ext cx="7484679" cy="5673726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09189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883" y="5274398"/>
            <a:ext cx="11670783" cy="72318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12882" y="1274832"/>
            <a:ext cx="11670783" cy="39002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312882" y="323848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0692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vider Slide w/ Lar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BF9A1C9A-F66A-4F53-BCBE-1225293CDD7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276602" y="0"/>
            <a:ext cx="8915399" cy="6858000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ADF90EB-CB6E-41AF-8D0A-2F62955DD4F4}"/>
              </a:ext>
            </a:extLst>
          </p:cNvPr>
          <p:cNvGrpSpPr/>
          <p:nvPr userDrawn="1"/>
        </p:nvGrpSpPr>
        <p:grpSpPr>
          <a:xfrm>
            <a:off x="0" y="-1"/>
            <a:ext cx="6772276" cy="6858002"/>
            <a:chOff x="0" y="-1"/>
            <a:chExt cx="6772276" cy="6858001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6FCBAA65-0333-4381-96C2-CF9183ADE7B5}"/>
                </a:ext>
              </a:extLst>
            </p:cNvPr>
            <p:cNvGrpSpPr/>
            <p:nvPr userDrawn="1"/>
          </p:nvGrpSpPr>
          <p:grpSpPr>
            <a:xfrm>
              <a:off x="312883" y="0"/>
              <a:ext cx="6459393" cy="6858000"/>
              <a:chOff x="1332057" y="-1"/>
              <a:chExt cx="6459393" cy="6858000"/>
            </a:xfrm>
            <a:solidFill>
              <a:schemeClr val="accent2"/>
            </a:solidFill>
          </p:grpSpPr>
          <p:sp>
            <p:nvSpPr>
              <p:cNvPr id="24" name="Right Triangle 23">
                <a:extLst>
                  <a:ext uri="{FF2B5EF4-FFF2-40B4-BE49-F238E27FC236}">
                    <a16:creationId xmlns:a16="http://schemas.microsoft.com/office/drawing/2014/main" id="{F6CCE0B0-6310-4670-B6E2-D142F66F4324}"/>
                  </a:ext>
                </a:extLst>
              </p:cNvPr>
              <p:cNvSpPr/>
              <p:nvPr/>
            </p:nvSpPr>
            <p:spPr>
              <a:xfrm flipV="1">
                <a:off x="4295775" y="-1"/>
                <a:ext cx="3495675" cy="6858000"/>
              </a:xfrm>
              <a:prstGeom prst="rtTriangl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B65A38C7-E177-4D03-8983-B07BED104470}"/>
                  </a:ext>
                </a:extLst>
              </p:cNvPr>
              <p:cNvSpPr/>
              <p:nvPr/>
            </p:nvSpPr>
            <p:spPr>
              <a:xfrm>
                <a:off x="1332057" y="0"/>
                <a:ext cx="2963718" cy="6857999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063"/>
                <a:endParaRPr lang="en-US" sz="1798">
                  <a:solidFill>
                    <a:prstClr val="white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9AB134FF-C4C1-495F-B87D-8D572E727470}"/>
                </a:ext>
              </a:extLst>
            </p:cNvPr>
            <p:cNvGrpSpPr/>
            <p:nvPr userDrawn="1"/>
          </p:nvGrpSpPr>
          <p:grpSpPr>
            <a:xfrm>
              <a:off x="0" y="-1"/>
              <a:ext cx="6459393" cy="6858000"/>
              <a:chOff x="1332057" y="-1"/>
              <a:chExt cx="6459393" cy="6858000"/>
            </a:xfrm>
          </p:grpSpPr>
          <p:sp>
            <p:nvSpPr>
              <p:cNvPr id="21" name="Right Triangle 20">
                <a:extLst>
                  <a:ext uri="{FF2B5EF4-FFF2-40B4-BE49-F238E27FC236}">
                    <a16:creationId xmlns:a16="http://schemas.microsoft.com/office/drawing/2014/main" id="{3573119E-A65F-407F-BA27-6C32D71E69BF}"/>
                  </a:ext>
                </a:extLst>
              </p:cNvPr>
              <p:cNvSpPr/>
              <p:nvPr/>
            </p:nvSpPr>
            <p:spPr>
              <a:xfrm flipV="1">
                <a:off x="4295775" y="-1"/>
                <a:ext cx="3495675" cy="685800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E19F1032-AD6E-418E-BAFC-3DF025AA81EA}"/>
                  </a:ext>
                </a:extLst>
              </p:cNvPr>
              <p:cNvSpPr/>
              <p:nvPr/>
            </p:nvSpPr>
            <p:spPr>
              <a:xfrm>
                <a:off x="1332057" y="0"/>
                <a:ext cx="2963718" cy="68579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063"/>
                <a:endParaRPr lang="en-US" sz="1798">
                  <a:solidFill>
                    <a:prstClr val="white"/>
                  </a:solidFill>
                  <a:latin typeface="Arial" panose="020B0604020202020204"/>
                </a:endParaRPr>
              </a:p>
            </p:txBody>
          </p:sp>
        </p:grpSp>
      </p:grpSp>
      <p:sp>
        <p:nvSpPr>
          <p:cNvPr id="19" name="Right Triangle 18">
            <a:extLst>
              <a:ext uri="{FF2B5EF4-FFF2-40B4-BE49-F238E27FC236}">
                <a16:creationId xmlns:a16="http://schemas.microsoft.com/office/drawing/2014/main" id="{184934F2-4174-47B7-818E-4B5B075E89B5}"/>
              </a:ext>
            </a:extLst>
          </p:cNvPr>
          <p:cNvSpPr/>
          <p:nvPr userDrawn="1"/>
        </p:nvSpPr>
        <p:spPr>
          <a:xfrm rot="10800000" flipV="1">
            <a:off x="10594670" y="3724276"/>
            <a:ext cx="1597329" cy="3133725"/>
          </a:xfrm>
          <a:prstGeom prst="rt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white">
          <a:xfrm>
            <a:off x="617683" y="609601"/>
            <a:ext cx="4400792" cy="1382060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white">
          <a:xfrm>
            <a:off x="617683" y="2059397"/>
            <a:ext cx="4400792" cy="640767"/>
          </a:xfrm>
        </p:spPr>
        <p:txBody>
          <a:bodyPr>
            <a:normAutofit/>
          </a:bodyPr>
          <a:lstStyle>
            <a:lvl1pPr marL="0" indent="0" algn="l">
              <a:buNone/>
              <a:defRPr sz="1999">
                <a:solidFill>
                  <a:schemeClr val="bg1"/>
                </a:solidFill>
              </a:defRPr>
            </a:lvl1pPr>
            <a:lvl2pPr marL="457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7687" y="6171892"/>
            <a:ext cx="647072" cy="501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561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/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AD9D9EF-93A8-4AD0-9293-A912F1609535}"/>
              </a:ext>
            </a:extLst>
          </p:cNvPr>
          <p:cNvSpPr/>
          <p:nvPr userDrawn="1"/>
        </p:nvSpPr>
        <p:spPr>
          <a:xfrm>
            <a:off x="8485838" y="1411870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69E79D0B-0FBC-4730-8F48-331668759A21}"/>
              </a:ext>
            </a:extLst>
          </p:cNvPr>
          <p:cNvSpPr/>
          <p:nvPr userDrawn="1"/>
        </p:nvSpPr>
        <p:spPr>
          <a:xfrm>
            <a:off x="0" y="1412185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3748408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4800476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2883" y="5580380"/>
            <a:ext cx="3303862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0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38F46E6-B30F-4BB4-8F82-08AD4C6EA8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1B375D4-5229-42D1-ACCC-C091DAB25EB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11117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9AA1076D-6C42-4BB3-BA4D-45B182AC9A4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050486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94262E97-B7F8-4095-A959-B2C6D66AE0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112090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C14C4D13-49AC-4208-BEFF-0899F4B2E2E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173694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</p:spTree>
    <p:extLst>
      <p:ext uri="{BB962C8B-B14F-4D97-AF65-F5344CB8AC3E}">
        <p14:creationId xmlns:p14="http://schemas.microsoft.com/office/powerpoint/2010/main" val="1668190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2817077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3869145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A85F325-7987-4A1E-820A-9A64A1B13356}"/>
              </a:ext>
            </a:extLst>
          </p:cNvPr>
          <p:cNvSpPr/>
          <p:nvPr userDrawn="1"/>
        </p:nvSpPr>
        <p:spPr>
          <a:xfrm>
            <a:off x="8485838" y="2209311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352936BF-BEFE-420D-886B-904153FF49AA}"/>
              </a:ext>
            </a:extLst>
          </p:cNvPr>
          <p:cNvSpPr/>
          <p:nvPr userDrawn="1"/>
        </p:nvSpPr>
        <p:spPr>
          <a:xfrm>
            <a:off x="0" y="2209626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55EA5B-0213-49CD-B934-926AAD4620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834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12883" y="1274826"/>
            <a:ext cx="11670783" cy="47132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312883" y="323848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7969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12882" y="1274826"/>
            <a:ext cx="5701471" cy="4713224"/>
          </a:xfrm>
        </p:spPr>
        <p:txBody>
          <a:bodyPr/>
          <a:lstStyle>
            <a:lvl8pPr>
              <a:defRPr baseline="0"/>
            </a:lvl8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6280925" y="1274826"/>
            <a:ext cx="5701471" cy="4713224"/>
          </a:xfrm>
        </p:spPr>
        <p:txBody>
          <a:bodyPr/>
          <a:lstStyle>
            <a:lvl8pPr>
              <a:defRPr baseline="0"/>
            </a:lvl8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2739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938" y="323851"/>
            <a:ext cx="6913970" cy="404813"/>
          </a:xfrm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31759" y="1520459"/>
            <a:ext cx="4249893" cy="3870246"/>
          </a:xfrm>
        </p:spPr>
        <p:txBody>
          <a:bodyPr>
            <a:normAutofit/>
          </a:bodyPr>
          <a:lstStyle>
            <a:lvl1pPr marL="169863" indent="-169863">
              <a:buFont typeface="Arial" panose="020B0604020202020204" pitchFamily="34" charset="0"/>
              <a:buChar char="•"/>
              <a:defRPr sz="2200" b="1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8pPr>
              <a:defRPr baseline="0"/>
            </a:lvl8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4944406" y="1520459"/>
            <a:ext cx="4249893" cy="3870246"/>
          </a:xfrm>
        </p:spPr>
        <p:txBody>
          <a:bodyPr>
            <a:normAutofit/>
          </a:bodyPr>
          <a:lstStyle>
            <a:lvl1pPr marL="169863" indent="-169863">
              <a:buFont typeface="Arial" panose="020B0604020202020204" pitchFamily="34" charset="0"/>
              <a:buChar char="•"/>
              <a:defRPr sz="2200" b="1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8pPr>
              <a:defRPr baseline="0"/>
            </a:lvl8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C11176-BF61-4127-9128-A29EC9E20C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46546" y="748057"/>
            <a:ext cx="6912962" cy="4048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169862" indent="0">
              <a:buNone/>
              <a:defRPr/>
            </a:lvl2pPr>
            <a:lvl3pPr marL="339725" indent="0">
              <a:buNone/>
              <a:defRPr/>
            </a:lvl3pPr>
            <a:lvl4pPr marL="509588" indent="0">
              <a:buNone/>
              <a:defRPr/>
            </a:lvl4pPr>
            <a:lvl5pPr marL="690562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A862AF81-455C-4556-8345-4CF0D687AEF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557054" y="399704"/>
            <a:ext cx="2329619" cy="1779494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B098EDF-1886-4A0E-8292-D7A9E7CFDC5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31761" y="367805"/>
            <a:ext cx="464464" cy="464343"/>
          </a:xfrm>
          <a:solidFill>
            <a:schemeClr val="bg1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9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tech icon here</a:t>
            </a:r>
          </a:p>
        </p:txBody>
      </p:sp>
    </p:spTree>
    <p:extLst>
      <p:ext uri="{BB962C8B-B14F-4D97-AF65-F5344CB8AC3E}">
        <p14:creationId xmlns:p14="http://schemas.microsoft.com/office/powerpoint/2010/main" val="2840451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3: Use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938" y="323851"/>
            <a:ext cx="6913970" cy="404813"/>
          </a:xfrm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C11176-BF61-4127-9128-A29EC9E20C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46546" y="748057"/>
            <a:ext cx="6912962" cy="4048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169862" indent="0">
              <a:buNone/>
              <a:defRPr/>
            </a:lvl2pPr>
            <a:lvl3pPr marL="339725" indent="0">
              <a:buNone/>
              <a:defRPr/>
            </a:lvl3pPr>
            <a:lvl4pPr marL="509588" indent="0">
              <a:buNone/>
              <a:defRPr/>
            </a:lvl4pPr>
            <a:lvl5pPr marL="690562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A862AF81-455C-4556-8345-4CF0D687AEF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557054" y="399704"/>
            <a:ext cx="2329619" cy="1779494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B098EDF-1886-4A0E-8292-D7A9E7CFDC5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31761" y="367805"/>
            <a:ext cx="464464" cy="464343"/>
          </a:xfrm>
          <a:solidFill>
            <a:schemeClr val="bg1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9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tech icon here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716C4526-4091-44AB-8C8E-C18593CAB08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31760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2" name="Picture Placeholder 15">
            <a:extLst>
              <a:ext uri="{FF2B5EF4-FFF2-40B4-BE49-F238E27FC236}">
                <a16:creationId xmlns:a16="http://schemas.microsoft.com/office/drawing/2014/main" id="{6CDDC6D2-2DB6-4D30-8F94-4BA4FCA6F656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354269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F3D1750D-3324-432A-8F07-3480BCB5E151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376776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AADEEC5-18E9-41CC-BC6B-80C7AA1760B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08055" y="5381007"/>
            <a:ext cx="3533601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01ADFE3F-ACEB-4AF7-9544-833AC068F33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341053" y="5381007"/>
            <a:ext cx="3509896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60C97820-5F88-4A6E-A17C-EAE9F21499B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376776" y="5381007"/>
            <a:ext cx="3509896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0A173BA3-E802-428F-90ED-B3DC24FE692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31760" y="1767287"/>
            <a:ext cx="8758553" cy="487276"/>
          </a:xfrm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  <a:latin typeface="+mn-lt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48286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2882" y="1274826"/>
            <a:ext cx="5698196" cy="8001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2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312882" y="2217798"/>
            <a:ext cx="5698196" cy="377025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idx="14"/>
          </p:nvPr>
        </p:nvSpPr>
        <p:spPr>
          <a:xfrm>
            <a:off x="6285470" y="1274826"/>
            <a:ext cx="5698196" cy="8001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2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6285470" y="2217798"/>
            <a:ext cx="5698196" cy="377025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224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Column_Right Two 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312882" y="1272033"/>
            <a:ext cx="5698196" cy="471602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5"/>
          </p:nvPr>
        </p:nvSpPr>
        <p:spPr>
          <a:xfrm>
            <a:off x="6285470" y="1272029"/>
            <a:ext cx="5698196" cy="22522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6"/>
          </p:nvPr>
        </p:nvSpPr>
        <p:spPr>
          <a:xfrm>
            <a:off x="6285470" y="3740212"/>
            <a:ext cx="5698196" cy="22522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2749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2883" y="323849"/>
            <a:ext cx="11674340" cy="85953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2883" y="1274825"/>
            <a:ext cx="11674340" cy="470916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3811" y="6496407"/>
            <a:ext cx="9460550" cy="17222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>
              <a:defRPr sz="1000">
                <a:solidFill>
                  <a:schemeClr val="tx2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56" y="6496407"/>
            <a:ext cx="455756" cy="17222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>
              <a:defRPr sz="1000">
                <a:solidFill>
                  <a:schemeClr val="tx2"/>
                </a:solidFill>
                <a:latin typeface="+mn-lt"/>
                <a:cs typeface="Arial"/>
              </a:defRPr>
            </a:lvl1pPr>
          </a:lstStyle>
          <a:p>
            <a:fld id="{FD9C4343-C115-504A-8D4F-0B17318D4A4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7686" y="6171890"/>
            <a:ext cx="647072" cy="501631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7780829" y="2799"/>
            <a:ext cx="4411172" cy="17090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F2D40B5-CEF7-4856-8419-7E9A195E88DD}"/>
              </a:ext>
            </a:extLst>
          </p:cNvPr>
          <p:cNvGrpSpPr/>
          <p:nvPr userDrawn="1"/>
        </p:nvGrpSpPr>
        <p:grpSpPr>
          <a:xfrm>
            <a:off x="1" y="-3332"/>
            <a:ext cx="8110344" cy="177031"/>
            <a:chOff x="1" y="-3332"/>
            <a:chExt cx="8108232" cy="17703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6383C97-5634-458F-A88C-CC97F0F69D2C}"/>
                </a:ext>
              </a:extLst>
            </p:cNvPr>
            <p:cNvSpPr/>
            <p:nvPr userDrawn="1"/>
          </p:nvSpPr>
          <p:spPr>
            <a:xfrm>
              <a:off x="1" y="-3332"/>
              <a:ext cx="7931202" cy="177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FD1670EC-A76D-4E27-B113-D499D6F06367}"/>
                </a:ext>
              </a:extLst>
            </p:cNvPr>
            <p:cNvSpPr/>
            <p:nvPr userDrawn="1"/>
          </p:nvSpPr>
          <p:spPr>
            <a:xfrm flipV="1">
              <a:off x="7931202" y="-3332"/>
              <a:ext cx="177031" cy="177031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37716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92" r:id="rId14"/>
    <p:sldLayoutId id="2147483689" r:id="rId15"/>
    <p:sldLayoutId id="2147483690" r:id="rId16"/>
    <p:sldLayoutId id="2147483691" r:id="rId17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233363" indent="-2333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 panose="020B0604020202020204" pitchFamily="34" charset="0"/>
        <a:buChar char="•"/>
        <a:defRPr sz="24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339725" indent="-1698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2200" b="0" i="0" kern="1200">
          <a:solidFill>
            <a:schemeClr val="tx1"/>
          </a:solidFill>
          <a:latin typeface="Arial"/>
          <a:ea typeface="+mn-ea"/>
          <a:cs typeface="Arial"/>
        </a:defRPr>
      </a:lvl2pPr>
      <a:lvl3pPr marL="509588" indent="-1698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Arial"/>
        </a:defRPr>
      </a:lvl3pPr>
      <a:lvl4pPr marL="690563" indent="-180975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Arial"/>
        </a:defRPr>
      </a:lvl4pPr>
      <a:lvl5pPr marL="857250" indent="-166688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Arial"/>
        </a:defRPr>
      </a:lvl5pPr>
      <a:lvl6pPr marL="800100" indent="-114300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915988" indent="-115888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030288" indent="-1143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198563" indent="-106363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058" y="203191"/>
            <a:ext cx="6913970" cy="404813"/>
          </a:xfrm>
        </p:spPr>
        <p:txBody>
          <a:bodyPr/>
          <a:lstStyle/>
          <a:p>
            <a:r>
              <a:rPr lang="en-US" dirty="0"/>
              <a:t>Spectracron</a:t>
            </a:r>
            <a:r>
              <a:rPr lang="en-US" baseline="30000" dirty="0"/>
              <a:t>®</a:t>
            </a:r>
            <a:r>
              <a:rPr lang="en-US" dirty="0"/>
              <a:t> HSL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9C4343-C115-504A-8D4F-0B17318D4A48}" type="slidenum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Arial" panose="020B0604020202020204"/>
              <a:ea typeface="+mn-ea"/>
              <a:cs typeface="Arial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91666" y="627397"/>
            <a:ext cx="6912962" cy="404813"/>
          </a:xfrm>
        </p:spPr>
        <p:txBody>
          <a:bodyPr/>
          <a:lstStyle/>
          <a:p>
            <a:r>
              <a:rPr lang="en-US" dirty="0" err="1"/>
              <a:t>Solventborne</a:t>
            </a:r>
            <a:r>
              <a:rPr lang="en-US" dirty="0"/>
              <a:t> Topcoat</a:t>
            </a:r>
          </a:p>
        </p:txBody>
      </p:sp>
      <p:pic>
        <p:nvPicPr>
          <p:cNvPr id="69" name="Picture Placeholder 68">
            <a:extLst>
              <a:ext uri="{FF2B5EF4-FFF2-40B4-BE49-F238E27FC236}">
                <a16:creationId xmlns:a16="http://schemas.microsoft.com/office/drawing/2014/main" id="{F779CC08-6589-481F-80C1-2AF56937A2DD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6881" y="247145"/>
            <a:ext cx="464464" cy="464343"/>
          </a:xfrm>
        </p:spPr>
      </p:pic>
      <p:graphicFrame>
        <p:nvGraphicFramePr>
          <p:cNvPr id="58" name="Table 57">
            <a:extLst>
              <a:ext uri="{FF2B5EF4-FFF2-40B4-BE49-F238E27FC236}">
                <a16:creationId xmlns:a16="http://schemas.microsoft.com/office/drawing/2014/main" id="{E682002C-3F7F-431B-947F-DCF3A19DEC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7593020"/>
              </p:ext>
            </p:extLst>
          </p:nvPr>
        </p:nvGraphicFramePr>
        <p:xfrm>
          <a:off x="421428" y="5135900"/>
          <a:ext cx="8843843" cy="14466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8098">
                  <a:extLst>
                    <a:ext uri="{9D8B030D-6E8A-4147-A177-3AD203B41FA5}">
                      <a16:colId xmlns:a16="http://schemas.microsoft.com/office/drawing/2014/main" val="951066221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5729">
                  <a:extLst>
                    <a:ext uri="{9D8B030D-6E8A-4147-A177-3AD203B41FA5}">
                      <a16:colId xmlns:a16="http://schemas.microsoft.com/office/drawing/2014/main" val="1087333847"/>
                    </a:ext>
                  </a:extLst>
                </a:gridCol>
                <a:gridCol w="12841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37022">
                  <a:extLst>
                    <a:ext uri="{9D8B030D-6E8A-4147-A177-3AD203B41FA5}">
                      <a16:colId xmlns:a16="http://schemas.microsoft.com/office/drawing/2014/main" val="1033070852"/>
                    </a:ext>
                  </a:extLst>
                </a:gridCol>
              </a:tblGrid>
              <a:tr h="294473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Availability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Technology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Coating Type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Chemistry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Substrates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5780">
                <a:tc row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USCA – Stock &amp;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MTO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Liquid </a:t>
                      </a:r>
                      <a:r>
                        <a:rPr lang="en-US" sz="1400" dirty="0" err="1">
                          <a:latin typeface="Arial Narrow" panose="020B0606020202030204" pitchFamily="34" charset="0"/>
                        </a:rPr>
                        <a:t>Solventborne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Topcoat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2K Polyurethane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The substrate has to be primed: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CRS, </a:t>
                      </a:r>
                      <a:r>
                        <a:rPr lang="en-US" sz="1300" kern="1200" dirty="0" err="1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Galvaneal</a:t>
                      </a:r>
                      <a:r>
                        <a:rPr lang="en-US" sz="13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Steel, Galvanized Steel, Aluminum, Blasted Steel and Cast Iron 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  <a:tr h="5257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Adhesion</a:t>
                      </a:r>
                      <a:r>
                        <a:rPr lang="en-US" sz="1300" kern="1200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promotor required: 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Plastics:  TPO, ABS, Nylon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2716807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921E0576-30D7-442A-B50E-4E68A2570A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6937083"/>
              </p:ext>
            </p:extLst>
          </p:nvPr>
        </p:nvGraphicFramePr>
        <p:xfrm>
          <a:off x="9556154" y="2503425"/>
          <a:ext cx="2329011" cy="1162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9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02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PPG Segments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Agriculture and Construction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3781461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General Industrial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Transportation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8632145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1875460C-4655-40A9-83AC-A6172418C8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5779566"/>
              </p:ext>
            </p:extLst>
          </p:nvPr>
        </p:nvGraphicFramePr>
        <p:xfrm>
          <a:off x="9556154" y="4006474"/>
          <a:ext cx="2329011" cy="20148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9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02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Suggested Uses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Boats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2214394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Equipment and Man Lifts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5398859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Generators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Locomotives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School</a:t>
                      </a:r>
                      <a:r>
                        <a:rPr lang="en-US" sz="1400" baseline="0" dirty="0">
                          <a:latin typeface="Arial Narrow" panose="020B0606020202030204" pitchFamily="34" charset="0"/>
                        </a:rPr>
                        <a:t> Buses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Truck Bodies and Beds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" name="Content Placeholder 6"/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139689654"/>
              </p:ext>
            </p:extLst>
          </p:nvPr>
        </p:nvGraphicFramePr>
        <p:xfrm>
          <a:off x="421428" y="1858943"/>
          <a:ext cx="8754747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47969">
                  <a:extLst>
                    <a:ext uri="{9D8B030D-6E8A-4147-A177-3AD203B41FA5}">
                      <a16:colId xmlns:a16="http://schemas.microsoft.com/office/drawing/2014/main" val="2538106131"/>
                    </a:ext>
                  </a:extLst>
                </a:gridCol>
                <a:gridCol w="4806778">
                  <a:extLst>
                    <a:ext uri="{9D8B030D-6E8A-4147-A177-3AD203B41FA5}">
                      <a16:colId xmlns:a16="http://schemas.microsoft.com/office/drawing/2014/main" val="9092117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accent1"/>
                          </a:solidFill>
                        </a:rPr>
                        <a:t>Features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accent1"/>
                          </a:solidFill>
                        </a:rPr>
                        <a:t>Potential Customer Benefits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834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/>
                        <a:t>Lower cost topcoat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Offers economical performance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22373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Wide gloss range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Tailors final finish to customer requirement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28132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Metallic color palette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Allows differentiation through color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61802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Onsite mix line capable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Increases responsiveness on color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6134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Customizable colors as low as 5 gallons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Reduces inventory and hazmat costs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24585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Wet-on-wet capable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Increases throughput and decreases process cost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82129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Specifically formulated without HAPs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Reduces cost related to environmental controls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2788892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990058" y="1051603"/>
            <a:ext cx="68888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Initially introduced into the transportation segment this basecoat technology has demonstrated value to our customers.</a:t>
            </a:r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1" r="61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11900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FD9C4343-C115-504A-8D4F-0B17318D4A48}" type="slidenum">
              <a:rPr lang="en-US">
                <a:solidFill>
                  <a:srgbClr val="666666"/>
                </a:solidFill>
                <a:latin typeface="Arial" panose="020B0604020202020204"/>
              </a:rPr>
              <a:pPr defTabSz="457200"/>
              <a:t>2</a:t>
            </a:fld>
            <a:endParaRPr lang="en-US" dirty="0">
              <a:solidFill>
                <a:srgbClr val="666666"/>
              </a:solidFill>
              <a:latin typeface="Arial" panose="020B0604020202020204"/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BC9A1CDA-0EAA-4C88-8611-6AB3633B1D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5131478"/>
              </p:ext>
            </p:extLst>
          </p:nvPr>
        </p:nvGraphicFramePr>
        <p:xfrm>
          <a:off x="333376" y="1234018"/>
          <a:ext cx="8861908" cy="17694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442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994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182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3917">
                <a:tc gridSpan="3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Product Characteristics*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Color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 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Solid and Metallic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Gloss at 60º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D523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Solid: 5-90 Metallic: &gt;70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VOCs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≤ 3.9  lbs./gal. (≤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467</a:t>
                      </a:r>
                      <a:r>
                        <a:rPr lang="en-US" sz="1400" dirty="0">
                          <a:latin typeface="Arial Narrow" panose="020B0606020202030204" pitchFamily="34" charset="0"/>
                        </a:rPr>
                        <a:t> g/L),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less exempts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4033565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Cure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Oven Time/Temp:  20-60 min @ 120-180</a:t>
                      </a:r>
                      <a:r>
                        <a:rPr lang="en-US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°</a:t>
                      </a:r>
                      <a:r>
                        <a:rPr lang="en-US" sz="1400" dirty="0">
                          <a:latin typeface="Arial Narrow" panose="020B0606020202030204" pitchFamily="34" charset="0"/>
                        </a:rPr>
                        <a:t>F</a:t>
                      </a:r>
                      <a:endParaRPr 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130138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Wet on wet time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5 - 10 min</a:t>
                      </a:r>
                      <a:r>
                        <a:rPr lang="en-US" sz="1400" baseline="0" dirty="0">
                          <a:solidFill>
                            <a:srgbClr val="FF0000"/>
                          </a:solidFill>
                          <a:latin typeface="Arial Narrow" panose="020B0606020202030204" pitchFamily="34" charset="0"/>
                        </a:rPr>
                        <a:t> </a:t>
                      </a:r>
                      <a:endParaRPr lang="en-US" sz="1400" dirty="0">
                        <a:solidFill>
                          <a:srgbClr val="FF0000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1460725"/>
                  </a:ext>
                </a:extLst>
              </a:tr>
            </a:tbl>
          </a:graphicData>
        </a:graphic>
      </p:graphicFrame>
      <p:pic>
        <p:nvPicPr>
          <p:cNvPr id="22" name="Picture Placeholder 68">
            <a:extLst>
              <a:ext uri="{FF2B5EF4-FFF2-40B4-BE49-F238E27FC236}">
                <a16:creationId xmlns:a16="http://schemas.microsoft.com/office/drawing/2014/main" id="{CD7FD6C8-29D1-42E4-9357-A36566AE51EF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3376" y="368300"/>
            <a:ext cx="463550" cy="463550"/>
          </a:xfrm>
        </p:spPr>
      </p:pic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DD14BC01-5288-46FB-9D2A-F6A30CCF8D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4554417"/>
              </p:ext>
            </p:extLst>
          </p:nvPr>
        </p:nvGraphicFramePr>
        <p:xfrm>
          <a:off x="333376" y="3458761"/>
          <a:ext cx="8861906" cy="19532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927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151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539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3917">
                <a:tc gridSpan="3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Performance Properties*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Pencil Hardness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D3363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2H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Conical Mandrel Bend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D522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1/8”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Adhesion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D3359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5B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Humidity Resistance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D2247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1000 hours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9477808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>
                          <a:latin typeface="Arial Narrow" panose="020B0606020202030204" pitchFamily="34" charset="0"/>
                        </a:rPr>
                        <a:t>Weatherometer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SAE J2527</a:t>
                      </a: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ASTM G155-05A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1000 hours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3287546"/>
                  </a:ext>
                </a:extLst>
              </a:tr>
            </a:tbl>
          </a:graphicData>
        </a:graphic>
      </p:graphicFrame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CFBBC322-FC34-4151-A72C-5F73851602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9220712"/>
              </p:ext>
            </p:extLst>
          </p:nvPr>
        </p:nvGraphicFramePr>
        <p:xfrm>
          <a:off x="333376" y="5737455"/>
          <a:ext cx="8861907" cy="566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619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4935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Compatible Products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/>
                        </a:rPr>
                        <a:t>Primers: Liquid - </a:t>
                      </a:r>
                      <a:r>
                        <a:rPr lang="es-ES" sz="1400" i="1" dirty="0" err="1">
                          <a:solidFill>
                            <a:schemeClr val="tx1"/>
                          </a:solidFill>
                          <a:latin typeface="Arial Narrow"/>
                        </a:rPr>
                        <a:t>Spectracron</a:t>
                      </a:r>
                      <a:r>
                        <a:rPr lang="es-ES" sz="1400" baseline="0" dirty="0">
                          <a:solidFill>
                            <a:schemeClr val="tx1"/>
                          </a:solidFill>
                          <a:latin typeface="Arial Narrow"/>
                        </a:rPr>
                        <a:t> W43181A, PRU, SEP78278, SEP78284, SEP80613, SEP76001, SEP83052, VRPPE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08056" y="5363326"/>
            <a:ext cx="88619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 Narrow" panose="020B0606020202030204" pitchFamily="34" charset="0"/>
              </a:rPr>
              <a:t>*results obtained over primed iron phosphate pretreated CRS panels.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4946A1E-EC0C-4BEB-A397-5C0FEE4F50D9}"/>
              </a:ext>
            </a:extLst>
          </p:cNvPr>
          <p:cNvSpPr txBox="1"/>
          <p:nvPr/>
        </p:nvSpPr>
        <p:spPr>
          <a:xfrm>
            <a:off x="9475292" y="2487736"/>
            <a:ext cx="23235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/>
                </a:solidFill>
              </a:rPr>
              <a:t>Key Features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5724057-EA74-48B0-B76A-95F80367713F}"/>
              </a:ext>
            </a:extLst>
          </p:cNvPr>
          <p:cNvSpPr txBox="1"/>
          <p:nvPr/>
        </p:nvSpPr>
        <p:spPr>
          <a:xfrm>
            <a:off x="10296552" y="2949713"/>
            <a:ext cx="1500809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/>
              <a:t>Lower cost topcoat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6E7ED21-6F83-4AD9-91C5-3B51CA799941}"/>
              </a:ext>
            </a:extLst>
          </p:cNvPr>
          <p:cNvSpPr txBox="1"/>
          <p:nvPr/>
        </p:nvSpPr>
        <p:spPr>
          <a:xfrm>
            <a:off x="10296552" y="3766872"/>
            <a:ext cx="1500809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>
                <a:solidFill>
                  <a:schemeClr val="dk1"/>
                </a:solidFill>
              </a:rPr>
              <a:t>Wide gloss range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4CC5FAE-92EA-4B82-B379-B841E3F9E4B0}"/>
              </a:ext>
            </a:extLst>
          </p:cNvPr>
          <p:cNvSpPr txBox="1"/>
          <p:nvPr/>
        </p:nvSpPr>
        <p:spPr>
          <a:xfrm>
            <a:off x="10378263" y="4647667"/>
            <a:ext cx="1633897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>
                <a:solidFill>
                  <a:schemeClr val="dk1"/>
                </a:solidFill>
              </a:rPr>
              <a:t>Metallic color palette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A659546-84A5-4ACA-96D8-D0174215DAF2}"/>
              </a:ext>
            </a:extLst>
          </p:cNvPr>
          <p:cNvSpPr txBox="1"/>
          <p:nvPr/>
        </p:nvSpPr>
        <p:spPr>
          <a:xfrm>
            <a:off x="10296552" y="5452189"/>
            <a:ext cx="1500809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/>
              <a:t>Onsite mix line capable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 txBox="1">
            <a:spLocks/>
          </p:cNvSpPr>
          <p:nvPr/>
        </p:nvSpPr>
        <p:spPr>
          <a:xfrm>
            <a:off x="856381" y="280000"/>
            <a:ext cx="6913970" cy="40481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accent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Spectracron</a:t>
            </a:r>
            <a:r>
              <a:rPr lang="en-US" baseline="30000" dirty="0"/>
              <a:t>®</a:t>
            </a:r>
            <a:r>
              <a:rPr lang="en-US" dirty="0"/>
              <a:t> HSL</a:t>
            </a:r>
          </a:p>
        </p:txBody>
      </p:sp>
      <p:sp>
        <p:nvSpPr>
          <p:cNvPr id="36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 txBox="1">
            <a:spLocks/>
          </p:cNvSpPr>
          <p:nvPr/>
        </p:nvSpPr>
        <p:spPr>
          <a:xfrm>
            <a:off x="857989" y="704206"/>
            <a:ext cx="6912962" cy="40481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169862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defRPr sz="22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509588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690562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800100" indent="-11430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15988" indent="-115888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30288" indent="-1143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0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98563" indent="-106363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0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Solventborne</a:t>
            </a:r>
            <a:r>
              <a:rPr lang="en-US" dirty="0"/>
              <a:t> Topcoat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82736" y="3040319"/>
            <a:ext cx="88872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 Narrow" panose="020B0606020202030204" pitchFamily="34" charset="0"/>
              </a:rPr>
              <a:t>*Excess film thickness will retard dry times.  Do not apply at temperatures below 50</a:t>
            </a:r>
            <a:r>
              <a:rPr lang="en-US" sz="1000" dirty="0">
                <a:latin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lang="en-US" sz="1000" dirty="0">
                <a:latin typeface="Arial Narrow" panose="020B0606020202030204" pitchFamily="34" charset="0"/>
              </a:rPr>
              <a:t>F(10</a:t>
            </a:r>
            <a:r>
              <a:rPr lang="en-US" sz="1000" dirty="0">
                <a:latin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lang="en-US" sz="1000" dirty="0">
                <a:latin typeface="Arial Narrow" panose="020B0606020202030204" pitchFamily="34" charset="0"/>
              </a:rPr>
              <a:t>C). For specific product VOC information refer to the environmental data sheet (EDS). 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7295" y="2753572"/>
            <a:ext cx="1057258" cy="105725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4702" y="3551800"/>
            <a:ext cx="1174625" cy="117462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678" y="4498832"/>
            <a:ext cx="990672" cy="99067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9544" y="5171333"/>
            <a:ext cx="1299783" cy="1299783"/>
          </a:xfrm>
          <a:prstGeom prst="rect">
            <a:avLst/>
          </a:prstGeom>
        </p:spPr>
      </p:pic>
      <p:pic>
        <p:nvPicPr>
          <p:cNvPr id="3" name="Picture Placeholder 2"/>
          <p:cNvPicPr>
            <a:picLocks noGrp="1" noChangeAspect="1"/>
          </p:cNvPicPr>
          <p:nvPr>
            <p:ph type="pic" sz="quarter" idx="16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78" r="1187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1285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Master slide">
  <a:themeElements>
    <a:clrScheme name="PPG 2">
      <a:dk1>
        <a:sysClr val="windowText" lastClr="000000"/>
      </a:dk1>
      <a:lt1>
        <a:sysClr val="window" lastClr="FFFFFF"/>
      </a:lt1>
      <a:dk2>
        <a:srgbClr val="666666"/>
      </a:dk2>
      <a:lt2>
        <a:srgbClr val="FFFFFF"/>
      </a:lt2>
      <a:accent1>
        <a:srgbClr val="0078A9"/>
      </a:accent1>
      <a:accent2>
        <a:srgbClr val="3EC7F4"/>
      </a:accent2>
      <a:accent3>
        <a:srgbClr val="0033A0"/>
      </a:accent3>
      <a:accent4>
        <a:srgbClr val="00B149"/>
      </a:accent4>
      <a:accent5>
        <a:srgbClr val="D0006F"/>
      </a:accent5>
      <a:accent6>
        <a:srgbClr val="FF7C13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PG Widescreen Template_11-08-17.pptx" id="{0199AC34-CE77-4224-AB6C-DE67587FAE49}" vid="{D3BFD4E8-924D-4011-BFB0-A12F02ED35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6A664B4605E2F4AB814977FC16065D9" ma:contentTypeVersion="21" ma:contentTypeDescription="Create a new document." ma:contentTypeScope="" ma:versionID="c7c97e10668d5072fa55086354665665">
  <xsd:schema xmlns:xsd="http://www.w3.org/2001/XMLSchema" xmlns:xs="http://www.w3.org/2001/XMLSchema" xmlns:p="http://schemas.microsoft.com/office/2006/metadata/properties" xmlns:ns2="6e7b6fa3-9fc5-469b-8b9a-3e2156be0a31" xmlns:ns3="14190d81-e954-4a4b-a9da-a1b9b9dc5916" targetNamespace="http://schemas.microsoft.com/office/2006/metadata/properties" ma:root="true" ma:fieldsID="950ed41d82e258fbb96098be0f7229d7" ns2:_="" ns3:_="">
    <xsd:import namespace="6e7b6fa3-9fc5-469b-8b9a-3e2156be0a31"/>
    <xsd:import namespace="14190d81-e954-4a4b-a9da-a1b9b9dc591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7b6fa3-9fc5-469b-8b9a-3e2156be0a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05bea00c-7f22-4f8a-81a7-3e3495b3dc5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190d81-e954-4a4b-a9da-a1b9b9dc591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aed04901-9a0e-45e8-9627-a986e087ccec}" ma:internalName="TaxCatchAll" ma:showField="CatchAllData" ma:web="14190d81-e954-4a4b-a9da-a1b9b9dc591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e7b6fa3-9fc5-469b-8b9a-3e2156be0a31">
      <Terms xmlns="http://schemas.microsoft.com/office/infopath/2007/PartnerControls"/>
    </lcf76f155ced4ddcb4097134ff3c332f>
    <TaxCatchAll xmlns="14190d81-e954-4a4b-a9da-a1b9b9dc5916" xsi:nil="true"/>
    <_Flow_SignoffStatus xmlns="6e7b6fa3-9fc5-469b-8b9a-3e2156be0a31" xsi:nil="true"/>
  </documentManagement>
</p:properties>
</file>

<file path=customXml/itemProps1.xml><?xml version="1.0" encoding="utf-8"?>
<ds:datastoreItem xmlns:ds="http://schemas.openxmlformats.org/officeDocument/2006/customXml" ds:itemID="{9544D79A-9AF0-4313-A2C4-885987CEC52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235D40A-233F-41E7-BC05-393D14DD2906}"/>
</file>

<file path=customXml/itemProps3.xml><?xml version="1.0" encoding="utf-8"?>
<ds:datastoreItem xmlns:ds="http://schemas.openxmlformats.org/officeDocument/2006/customXml" ds:itemID="{87247B3B-D034-48CE-A1E6-6A448703E6A2}">
  <ds:schemaRefs>
    <ds:schemaRef ds:uri="http://schemas.microsoft.com/office/2006/metadata/properties"/>
    <ds:schemaRef ds:uri="http://schemas.microsoft.com/office/infopath/2007/PartnerControls"/>
    <ds:schemaRef ds:uri="b5df801a-0615-476a-b4f6-75da6047a58a"/>
    <ds:schemaRef ds:uri="f9010dbe-6a6a-4945-8ec8-13c943bbaa6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7166</TotalTime>
  <Words>348</Words>
  <Application>Microsoft Office PowerPoint</Application>
  <PresentationFormat>Widescreen</PresentationFormat>
  <Paragraphs>98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1_Master slide</vt:lpstr>
      <vt:lpstr>Spectracron® HSL</vt:lpstr>
      <vt:lpstr>PowerPoint Presentation</vt:lpstr>
    </vt:vector>
  </TitlesOfParts>
  <Company>PPG Industries,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VRP Topcoat Value Proposition</dc:title>
  <dc:creator>MacKay, Maggie</dc:creator>
  <cp:lastModifiedBy>Genna Niemiec</cp:lastModifiedBy>
  <cp:revision>138</cp:revision>
  <dcterms:created xsi:type="dcterms:W3CDTF">2020-01-17T13:08:26Z</dcterms:created>
  <dcterms:modified xsi:type="dcterms:W3CDTF">2024-06-13T12:55:24Z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0x01010036A664B4605E2F4AB814977FC16065D9</vt:lpwstr>
  </property>
  <property fmtid="{D5CDD505-2E9C-101B-9397-08002B2CF9AE}" pid="3" name="MediaServiceImageTags">
    <vt:lpwstr/>
  </property>
</Properties>
</file>