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6"/>
  </p:notesMasterIdLst>
  <p:sldIdLst>
    <p:sldId id="265" r:id="rId2"/>
    <p:sldId id="263" r:id="rId3"/>
    <p:sldId id="264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Internal Only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  <a:endParaRPr lang="en-US" sz="8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58" y="203191"/>
            <a:ext cx="6913970" cy="404813"/>
          </a:xfrm>
        </p:spPr>
        <p:txBody>
          <a:bodyPr/>
          <a:lstStyle/>
          <a:p>
            <a:r>
              <a:rPr lang="en-US" dirty="0" err="1" smtClean="0"/>
              <a:t>Spectracron</a:t>
            </a:r>
            <a:r>
              <a:rPr lang="en-US" baseline="30000" dirty="0" smtClean="0"/>
              <a:t>®</a:t>
            </a:r>
            <a:r>
              <a:rPr lang="en-US" dirty="0" smtClean="0"/>
              <a:t> HST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666" y="627397"/>
            <a:ext cx="6912962" cy="404813"/>
          </a:xfrm>
        </p:spPr>
        <p:txBody>
          <a:bodyPr/>
          <a:lstStyle/>
          <a:p>
            <a:r>
              <a:rPr lang="en-US" dirty="0" err="1" smtClean="0"/>
              <a:t>Solventborne</a:t>
            </a:r>
            <a:r>
              <a:rPr lang="en-US" dirty="0" smtClean="0"/>
              <a:t> Topcoat</a:t>
            </a:r>
            <a:endParaRPr lang="en-US" dirty="0"/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81" y="247145"/>
            <a:ext cx="464464" cy="464343"/>
          </a:xfrm>
        </p:spPr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581339"/>
              </p:ext>
            </p:extLst>
          </p:nvPr>
        </p:nvGraphicFramePr>
        <p:xfrm>
          <a:off x="376881" y="5222011"/>
          <a:ext cx="8843843" cy="14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429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606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777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97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9798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Coating Type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 smtClean="0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Topcoat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2K Polyurethane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The 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Colded</a:t>
                      </a: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Rolled Steel, </a:t>
                      </a:r>
                      <a:r>
                        <a:rPr lang="en-US" sz="1300" kern="120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5257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  <a:r>
                        <a:rPr lang="en-US" sz="1300" kern="12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promotor required: 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Plastics:  TPO, ABS, Nylon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7168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014342"/>
              </p:ext>
            </p:extLst>
          </p:nvPr>
        </p:nvGraphicFramePr>
        <p:xfrm>
          <a:off x="9556154" y="2503425"/>
          <a:ext cx="2329011" cy="59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Transportation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863335"/>
              </p:ext>
            </p:extLst>
          </p:nvPr>
        </p:nvGraphicFramePr>
        <p:xfrm>
          <a:off x="9556154" y="3790231"/>
          <a:ext cx="2329011" cy="1447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Truck Bodies and Beds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Refuse Trucks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Concrete Mixers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Recreation Vehicles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276989643"/>
              </p:ext>
            </p:extLst>
          </p:nvPr>
        </p:nvGraphicFramePr>
        <p:xfrm>
          <a:off x="465977" y="1777148"/>
          <a:ext cx="8754747" cy="317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9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80677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  <a:endParaRPr lang="en-US" sz="18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Metallic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Onsite mix line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responsiveness on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Class</a:t>
                      </a:r>
                      <a:r>
                        <a:rPr lang="en-US" sz="1600" baseline="0" dirty="0" smtClean="0"/>
                        <a:t> A appearance</a:t>
                      </a:r>
                      <a:endParaRPr lang="en-US" sz="16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Meets stringent appearance requirements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586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756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5 gallons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45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≤3.6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lbs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/gal VOCs and 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66056" y="1032210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Initially introduced into the </a:t>
            </a:r>
            <a:r>
              <a:rPr lang="en-US" sz="1600" smtClean="0"/>
              <a:t>transportation </a:t>
            </a:r>
            <a:r>
              <a:rPr lang="en-US" sz="1600" smtClean="0"/>
              <a:t>segment </a:t>
            </a:r>
            <a:r>
              <a:rPr lang="en-US" sz="1600" smtClean="0"/>
              <a:t>this </a:t>
            </a:r>
            <a:r>
              <a:rPr lang="en-US" sz="1600" dirty="0" smtClean="0"/>
              <a:t>basecoat technology has demonstrated value to our customers.</a:t>
            </a:r>
            <a:endParaRPr lang="en-US" sz="1600" dirty="0"/>
          </a:p>
        </p:txBody>
      </p:sp>
      <p:pic>
        <p:nvPicPr>
          <p:cNvPr id="1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614787"/>
              </p:ext>
            </p:extLst>
          </p:nvPr>
        </p:nvGraphicFramePr>
        <p:xfrm>
          <a:off x="333376" y="1342249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Characteristics*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and Metallic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90+ &amp; Metallic 70+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≤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3.6  lbs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./gal.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(≤ 431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g/L</a:t>
                      </a: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),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less exempts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Cure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-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Oven Time/Temp:  20-60 min @ 100-180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 smtClean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45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min To Handle: 2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hrs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  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443931"/>
              </p:ext>
            </p:extLst>
          </p:nvPr>
        </p:nvGraphicFramePr>
        <p:xfrm>
          <a:off x="333376" y="3457120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Properties*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Resistance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1000 hours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1000 hours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8754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28075"/>
              </p:ext>
            </p:extLst>
          </p:nvPr>
        </p:nvGraphicFramePr>
        <p:xfrm>
          <a:off x="333376" y="5782611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Primers: Liquid - </a:t>
                      </a:r>
                      <a:r>
                        <a:rPr lang="es-ES" sz="1400" i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Spectracron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SEP78278, SEP78284, SEP80613 E-</a:t>
                      </a:r>
                      <a:r>
                        <a:rPr lang="es-ES" sz="1400" baseline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Coat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– POWERCRON</a:t>
                      </a:r>
                      <a:r>
                        <a:rPr lang="es-ES" sz="1400" baseline="300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®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P6000CX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361685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Arial Narrow" panose="020B0606020202030204" pitchFamily="34" charset="0"/>
              </a:rPr>
              <a:t>*results obtained over iron phosphate pretreatment with </a:t>
            </a:r>
            <a:r>
              <a:rPr lang="en-US" sz="1000" dirty="0" err="1" smtClean="0">
                <a:latin typeface="Arial Narrow" panose="020B0606020202030204" pitchFamily="34" charset="0"/>
              </a:rPr>
              <a:t>electrocoat</a:t>
            </a:r>
            <a:r>
              <a:rPr lang="en-US" sz="1000" dirty="0" smtClean="0">
                <a:latin typeface="Arial Narrow" panose="020B0606020202030204" pitchFamily="34" charset="0"/>
              </a:rPr>
              <a:t> primer on CRS panels.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75292" y="248773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</a:t>
            </a:r>
            <a:r>
              <a:rPr lang="en-US" sz="1600" b="1" dirty="0" smtClean="0">
                <a:solidFill>
                  <a:schemeClr val="accent1"/>
                </a:solidFill>
              </a:rPr>
              <a:t>Features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96552" y="288607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Metallic color palette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96552" y="372534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window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96552" y="4545918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Onsite mix line capable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96552" y="5349464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Class A appearance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 err="1" smtClean="0"/>
              <a:t>Spectracron</a:t>
            </a:r>
            <a:r>
              <a:rPr lang="en-US" baseline="30000" dirty="0" smtClean="0"/>
              <a:t>®</a:t>
            </a:r>
            <a:r>
              <a:rPr lang="en-US" dirty="0" smtClean="0"/>
              <a:t> HST</a:t>
            </a:r>
            <a:endParaRPr lang="en-US" dirty="0"/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Solventborne</a:t>
            </a:r>
            <a:r>
              <a:rPr lang="en-US" dirty="0" smtClean="0"/>
              <a:t> Topcoat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08055" y="2989561"/>
            <a:ext cx="9015117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0" dirty="0" smtClean="0">
                <a:latin typeface="Arial Narrow" panose="020B0606020202030204" pitchFamily="34" charset="0"/>
              </a:rPr>
              <a:t>*Requires accelerator. Excess film thickness will retard dry times.  Do not apply at temperatures below 50</a:t>
            </a:r>
            <a:r>
              <a:rPr lang="en-US" sz="950" dirty="0" smtClean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 smtClean="0">
                <a:latin typeface="Arial Narrow" panose="020B0606020202030204" pitchFamily="34" charset="0"/>
              </a:rPr>
              <a:t>F(10</a:t>
            </a:r>
            <a:r>
              <a:rPr lang="en-US" sz="950" dirty="0" smtClean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 smtClean="0">
                <a:latin typeface="Arial Narrow" panose="020B0606020202030204" pitchFamily="34" charset="0"/>
              </a:rPr>
              <a:t>C</a:t>
            </a:r>
            <a:r>
              <a:rPr lang="en-US" sz="950" dirty="0">
                <a:latin typeface="Arial Narrow" panose="020B0606020202030204" pitchFamily="34" charset="0"/>
              </a:rPr>
              <a:t>). For specific product VOC information refer to the environmental data sheet (EDS</a:t>
            </a:r>
            <a:r>
              <a:rPr lang="en-US" sz="950" dirty="0" smtClean="0">
                <a:latin typeface="Arial Narrow" panose="020B0606020202030204" pitchFamily="34" charset="0"/>
              </a:rPr>
              <a:t>).</a:t>
            </a:r>
            <a:endParaRPr lang="en-US" sz="950" dirty="0">
              <a:latin typeface="Arial Narrow" panose="020B0606020202030204" pitchFamily="34" charset="0"/>
            </a:endParaRPr>
          </a:p>
        </p:txBody>
      </p:sp>
      <p:pic>
        <p:nvPicPr>
          <p:cNvPr id="21" name="Picture Placeholder 1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>
          <a:xfrm>
            <a:off x="9556750" y="400050"/>
            <a:ext cx="2330450" cy="1779588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565" y="5349464"/>
            <a:ext cx="705465" cy="70546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211" y="4302259"/>
            <a:ext cx="1059426" cy="105942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925" y="2844453"/>
            <a:ext cx="899687" cy="89968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172" y="3517694"/>
            <a:ext cx="1146137" cy="114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</a:t>
            </a:r>
            <a:r>
              <a:rPr lang="en-US" dirty="0" smtClean="0"/>
              <a:t>HST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</a:t>
            </a:r>
            <a:r>
              <a:rPr lang="en-US" dirty="0" smtClean="0"/>
              <a:t>Topcoat</a:t>
            </a:r>
            <a:endParaRPr lang="en-US" dirty="0"/>
          </a:p>
        </p:txBody>
      </p:sp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smtClean="0"/>
              <a:t>Truck Bodies</a:t>
            </a:r>
            <a:endParaRPr lang="en-US" dirty="0"/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Refuse Trucks</a:t>
            </a:r>
            <a:endParaRPr lang="en-US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Recreation Vehicles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14" name="Picture Placeholder 6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7" r="6387"/>
          <a:stretch>
            <a:fillRect/>
          </a:stretch>
        </p:blipFill>
        <p:spPr/>
      </p:pic>
      <p:pic>
        <p:nvPicPr>
          <p:cNvPr id="15" name="Picture Placeholder 2"/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/>
      </p:pic>
      <p:pic>
        <p:nvPicPr>
          <p:cNvPr id="16" name="Picture Placeholder 7"/>
          <p:cNvPicPr>
            <a:picLocks noGrp="1" noChangeAspect="1"/>
          </p:cNvPicPr>
          <p:nvPr>
            <p:ph type="pic" sz="quarter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r="6342"/>
          <a:stretch>
            <a:fillRect/>
          </a:stretch>
        </p:blipFill>
        <p:spPr/>
      </p:pic>
      <p:pic>
        <p:nvPicPr>
          <p:cNvPr id="17" name="Picture Placeholder 9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4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44938" y="1476633"/>
            <a:ext cx="4924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Specifications and Approvals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McNeilus</a:t>
            </a:r>
            <a:endParaRPr lang="en-US" dirty="0" smtClean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/>
          <a:p>
            <a:r>
              <a:rPr lang="en-US" sz="3200" dirty="0" err="1">
                <a:solidFill>
                  <a:schemeClr val="accent1"/>
                </a:solidFill>
              </a:rPr>
              <a:t>Spectracron</a:t>
            </a:r>
            <a:r>
              <a:rPr lang="en-US" sz="3200" baseline="30000" dirty="0">
                <a:solidFill>
                  <a:schemeClr val="accent1"/>
                </a:solidFill>
              </a:rPr>
              <a:t>®</a:t>
            </a:r>
            <a:r>
              <a:rPr lang="en-US" sz="3200" dirty="0">
                <a:solidFill>
                  <a:schemeClr val="accent1"/>
                </a:solidFill>
              </a:rPr>
              <a:t> HST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946546" y="748057"/>
            <a:ext cx="6912962" cy="404813"/>
          </a:xfrm>
          <a:prstGeom prst="rect">
            <a:avLst/>
          </a:prstGeom>
        </p:spPr>
        <p:txBody>
          <a:bodyPr/>
          <a:lstStyle>
            <a:lvl1pPr marL="233363" indent="-2333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339725" indent="-1698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509588" indent="-1698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690563" indent="-180975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857250" indent="-1666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/>
              <a:t>Solventborne</a:t>
            </a:r>
            <a:r>
              <a:rPr lang="en-US" sz="2000" dirty="0"/>
              <a:t> Topcoat</a:t>
            </a:r>
          </a:p>
        </p:txBody>
      </p:sp>
      <p:pic>
        <p:nvPicPr>
          <p:cNvPr id="15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1761" y="367805"/>
            <a:ext cx="464464" cy="4643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178"/>
            <a:ext cx="12192000" cy="684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_Flow_SignoffStatus xmlns="6e7b6fa3-9fc5-469b-8b9a-3e2156be0a31" xsi:nil="true"/>
    <TaxCatchAll xmlns="14190d81-e954-4a4b-a9da-a1b9b9dc5916" xsi:nil="true"/>
  </documentManagement>
</p:properties>
</file>

<file path=customXml/itemProps1.xml><?xml version="1.0" encoding="utf-8"?>
<ds:datastoreItem xmlns:ds="http://schemas.openxmlformats.org/officeDocument/2006/customXml" ds:itemID="{2CD70947-0613-49B7-BF34-8DACCCEFE867}"/>
</file>

<file path=customXml/itemProps2.xml><?xml version="1.0" encoding="utf-8"?>
<ds:datastoreItem xmlns:ds="http://schemas.openxmlformats.org/officeDocument/2006/customXml" ds:itemID="{F8C378A6-127B-4347-A85D-62ED55BA4124}"/>
</file>

<file path=customXml/itemProps3.xml><?xml version="1.0" encoding="utf-8"?>
<ds:datastoreItem xmlns:ds="http://schemas.openxmlformats.org/officeDocument/2006/customXml" ds:itemID="{7CC7ABFF-EFA6-4D39-BE0C-1FC8669D6E8D}"/>
</file>

<file path=docProps/app.xml><?xml version="1.0" encoding="utf-8"?>
<Properties xmlns="http://schemas.openxmlformats.org/officeDocument/2006/extended-properties" xmlns:vt="http://schemas.openxmlformats.org/officeDocument/2006/docPropsVTypes">
  <TotalTime>7123</TotalTime>
  <Words>358</Words>
  <Application>Microsoft Office PowerPoint</Application>
  <PresentationFormat>Widescreen</PresentationFormat>
  <Paragraphs>98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Arial Narrow</vt:lpstr>
      <vt:lpstr>Calibri</vt:lpstr>
      <vt:lpstr>1_Master slide</vt:lpstr>
      <vt:lpstr>Spectracron® HST</vt:lpstr>
      <vt:lpstr>PowerPoint Presentation</vt:lpstr>
      <vt:lpstr>Spectracron® HST</vt:lpstr>
      <vt:lpstr>Spectracron® HST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135</cp:revision>
  <dcterms:created xsi:type="dcterms:W3CDTF">2020-01-17T13:08:26Z</dcterms:created>
  <dcterms:modified xsi:type="dcterms:W3CDTF">2020-09-03T18:53:29Z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</Properties>
</file>