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7" r:id="rId2"/>
    <p:sldId id="258" r:id="rId3"/>
    <p:sldId id="261" r:id="rId4"/>
    <p:sldId id="26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71" autoAdjust="0"/>
    <p:restoredTop sz="93979" autoAdjust="0"/>
  </p:normalViewPr>
  <p:slideViewPr>
    <p:cSldViewPr snapToGrid="0">
      <p:cViewPr varScale="1">
        <p:scale>
          <a:sx n="107" d="100"/>
          <a:sy n="107" d="100"/>
        </p:scale>
        <p:origin x="10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81B1E-1183-4153-8A7F-F698B68E8DF3}" type="datetimeFigureOut">
              <a:rPr lang="en-US" smtClean="0"/>
              <a:t>8/12/2020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7D8FD-EB8B-4735-A357-A2ADF284402C}" type="slidenum">
              <a:rPr lang="en-US" smtClean="0"/>
              <a:t>‹#›</a:t>
            </a:fld>
            <a:endParaRPr lang="en-US" dirty="0"/>
          </a:p>
        </p:txBody>
      </p:sp>
    </p:spTree>
    <p:extLst>
      <p:ext uri="{BB962C8B-B14F-4D97-AF65-F5344CB8AC3E}">
        <p14:creationId xmlns:p14="http://schemas.microsoft.com/office/powerpoint/2010/main" val="1888149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495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AAMA 2604, 2003</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269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947135"/>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999203"/>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4779107"/>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5838" y="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15433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9" name="Content Placeholder 2"/>
          <p:cNvSpPr>
            <a:spLocks noGrp="1"/>
          </p:cNvSpPr>
          <p:nvPr>
            <p:ph idx="14"/>
          </p:nvPr>
        </p:nvSpPr>
        <p:spPr>
          <a:xfrm>
            <a:off x="6285470" y="1272033"/>
            <a:ext cx="5698196"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82" y="1272033"/>
            <a:ext cx="5697434"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586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6" name="Content Placeholder 2"/>
          <p:cNvSpPr>
            <a:spLocks noGrp="1"/>
          </p:cNvSpPr>
          <p:nvPr>
            <p:ph idx="15"/>
          </p:nvPr>
        </p:nvSpPr>
        <p:spPr>
          <a:xfrm>
            <a:off x="312882"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5470"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5470"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0291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312883" y="323849"/>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2746448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hasCustomPrompt="1"/>
          </p:nvPr>
        </p:nvSpPr>
        <p:spPr>
          <a:xfrm>
            <a:off x="312883" y="323849"/>
            <a:ext cx="11670783" cy="859536"/>
          </a:xfrm>
        </p:spPr>
        <p:txBody>
          <a:bodyPr/>
          <a:lstStyle>
            <a:lvl1pPr>
              <a:defRPr/>
            </a:lvl1pPr>
          </a:lstStyle>
          <a:p>
            <a:r>
              <a:rPr lang="en-US" dirty="0" smtClean="0"/>
              <a:t>Internal Only</a:t>
            </a:r>
            <a:endParaRPr lang="en-US" dirty="0"/>
          </a:p>
        </p:txBody>
      </p:sp>
      <p:sp>
        <p:nvSpPr>
          <p:cNvPr id="2" name="TextBox 1"/>
          <p:cNvSpPr txBox="1"/>
          <p:nvPr userDrawn="1"/>
        </p:nvSpPr>
        <p:spPr>
          <a:xfrm rot="20037916">
            <a:off x="2096652" y="2622249"/>
            <a:ext cx="8820727" cy="1323439"/>
          </a:xfrm>
          <a:prstGeom prst="rect">
            <a:avLst/>
          </a:prstGeom>
          <a:noFill/>
        </p:spPr>
        <p:txBody>
          <a:bodyPr wrap="square" rtlCol="0">
            <a:spAutoFit/>
          </a:bodyPr>
          <a:lstStyle/>
          <a:p>
            <a:r>
              <a:rPr lang="en-US" sz="8000" dirty="0" smtClean="0">
                <a:solidFill>
                  <a:schemeClr val="tx2">
                    <a:lumMod val="20000"/>
                    <a:lumOff val="80000"/>
                  </a:schemeClr>
                </a:solidFill>
              </a:rPr>
              <a:t>INTERNAL ONLY</a:t>
            </a:r>
            <a:endParaRPr lang="en-US" sz="8000" dirty="0">
              <a:solidFill>
                <a:schemeClr val="tx2">
                  <a:lumMod val="20000"/>
                  <a:lumOff val="80000"/>
                </a:schemeClr>
              </a:solidFill>
            </a:endParaRPr>
          </a:p>
        </p:txBody>
      </p:sp>
    </p:spTree>
    <p:extLst>
      <p:ext uri="{BB962C8B-B14F-4D97-AF65-F5344CB8AC3E}">
        <p14:creationId xmlns:p14="http://schemas.microsoft.com/office/powerpoint/2010/main" val="2772354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12334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4011084" cy="116205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312883" y="1530351"/>
            <a:ext cx="4011084" cy="446722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4497716" y="323850"/>
            <a:ext cx="7484679"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6854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83" y="5274398"/>
            <a:ext cx="11670783" cy="7231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p:nvPr>
        </p:nvSpPr>
        <p:spPr>
          <a:xfrm>
            <a:off x="312882" y="1274832"/>
            <a:ext cx="11670783"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82"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98705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6602" y="0"/>
            <a:ext cx="8915399"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2276"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4670" y="3724276"/>
            <a:ext cx="1597329"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 name="Title 1"/>
          <p:cNvSpPr>
            <a:spLocks noGrp="1"/>
          </p:cNvSpPr>
          <p:nvPr>
            <p:ph type="ctrTitle"/>
          </p:nvPr>
        </p:nvSpPr>
        <p:spPr bwMode="white">
          <a:xfrm>
            <a:off x="617683" y="609601"/>
            <a:ext cx="4400792" cy="1382060"/>
          </a:xfrm>
        </p:spPr>
        <p:txBody>
          <a:bodyPr anchor="b">
            <a:normAutofit/>
          </a:bodyPr>
          <a:lstStyle>
            <a:lvl1pPr>
              <a:lnSpc>
                <a:spcPct val="90000"/>
              </a:lnSpc>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683" y="2059397"/>
            <a:ext cx="4400792" cy="640767"/>
          </a:xfrm>
        </p:spPr>
        <p:txBody>
          <a:bodyPr>
            <a:normAutofit/>
          </a:bodyPr>
          <a:lstStyle>
            <a:lvl1pPr marL="0" indent="0" algn="l">
              <a:buNone/>
              <a:defRPr sz="1999">
                <a:solidFill>
                  <a:schemeClr val="bg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7687" y="6171892"/>
            <a:ext cx="647072" cy="501631"/>
          </a:xfrm>
          <a:prstGeom prst="rect">
            <a:avLst/>
          </a:prstGeom>
        </p:spPr>
      </p:pic>
    </p:spTree>
    <p:extLst>
      <p:ext uri="{BB962C8B-B14F-4D97-AF65-F5344CB8AC3E}">
        <p14:creationId xmlns:p14="http://schemas.microsoft.com/office/powerpoint/2010/main" val="3949271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5838" y="1411870"/>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p:nvPr>
        </p:nvSpPr>
        <p:spPr>
          <a:xfrm>
            <a:off x="312883" y="3748408"/>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4800476"/>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5580380"/>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7"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50486"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2090"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3694"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251605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817077"/>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869145"/>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5838" y="220931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Tree>
    <p:extLst>
      <p:ext uri="{BB962C8B-B14F-4D97-AF65-F5344CB8AC3E}">
        <p14:creationId xmlns:p14="http://schemas.microsoft.com/office/powerpoint/2010/main" val="3681387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83" y="1274826"/>
            <a:ext cx="11670783"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83"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653779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12882"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80925"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107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31759"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4406"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3071452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760"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4269"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6776"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8055" y="5381007"/>
            <a:ext cx="3533601"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41053"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6776"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760" y="1767287"/>
            <a:ext cx="8758553" cy="487276"/>
          </a:xfrm>
        </p:spPr>
        <p:txBody>
          <a:bodyPr anchor="b">
            <a:noAutofit/>
          </a:bodyPr>
          <a:lstStyle>
            <a:lvl1pPr marL="0" indent="0">
              <a:buNone/>
              <a:defRPr sz="1800" b="1">
                <a:solidFill>
                  <a:schemeClr val="accent1"/>
                </a:solidFill>
                <a:latin typeface="+mn-lt"/>
              </a:defRPr>
            </a:lvl1pPr>
            <a:lvl2pPr marL="169862" indent="0">
              <a:buNone/>
              <a:defRPr/>
            </a:lvl2pPr>
          </a:lstStyle>
          <a:p>
            <a:pPr lvl="0"/>
            <a:r>
              <a:rPr lang="en-US" dirty="0"/>
              <a:t>Click to edit Master text styles</a:t>
            </a:r>
          </a:p>
        </p:txBody>
      </p:sp>
    </p:spTree>
    <p:extLst>
      <p:ext uri="{BB962C8B-B14F-4D97-AF65-F5344CB8AC3E}">
        <p14:creationId xmlns:p14="http://schemas.microsoft.com/office/powerpoint/2010/main" val="778791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82"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dirty="0"/>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0" name="Title 9"/>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82"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5470"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Content Placeholder 2"/>
          <p:cNvSpPr>
            <a:spLocks noGrp="1"/>
          </p:cNvSpPr>
          <p:nvPr>
            <p:ph idx="15"/>
          </p:nvPr>
        </p:nvSpPr>
        <p:spPr>
          <a:xfrm>
            <a:off x="6285470"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5569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312882" y="1272033"/>
            <a:ext cx="5698196"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5470" y="1272029"/>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5470" y="3740212"/>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78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83" y="323849"/>
            <a:ext cx="1167434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83" y="1274825"/>
            <a:ext cx="1167434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811" y="6496407"/>
            <a:ext cx="9460550"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8056" y="6496407"/>
            <a:ext cx="45575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7686" y="6171890"/>
            <a:ext cx="647072" cy="501631"/>
          </a:xfrm>
          <a:prstGeom prst="rect">
            <a:avLst/>
          </a:prstGeom>
        </p:spPr>
      </p:pic>
      <p:sp>
        <p:nvSpPr>
          <p:cNvPr id="12" name="Rectangle 11"/>
          <p:cNvSpPr/>
          <p:nvPr userDrawn="1"/>
        </p:nvSpPr>
        <p:spPr>
          <a:xfrm>
            <a:off x="7780829" y="2799"/>
            <a:ext cx="4411172"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10344"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grpSp>
    </p:spTree>
    <p:extLst>
      <p:ext uri="{BB962C8B-B14F-4D97-AF65-F5344CB8AC3E}">
        <p14:creationId xmlns:p14="http://schemas.microsoft.com/office/powerpoint/2010/main" val="1278690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8" r:id="rId13"/>
    <p:sldLayoutId id="2147483673" r:id="rId14"/>
    <p:sldLayoutId id="2147483674" r:id="rId15"/>
    <p:sldLayoutId id="2147483675" r:id="rId16"/>
    <p:sldLayoutId id="2147483676" r:id="rId17"/>
  </p:sldLayoutIdLst>
  <p:hf hdr="0"/>
  <p:txStyles>
    <p:titleStyle>
      <a:lvl1pPr algn="l" defTabSz="457200" rtl="0" eaLnBrk="1" latinLnBrk="0" hangingPunct="1">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 y="338810"/>
            <a:ext cx="505448" cy="505448"/>
          </a:xfrm>
          <a:prstGeom prst="rect">
            <a:avLst/>
          </a:prstGeom>
        </p:spPr>
      </p:pic>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a:xfrm>
            <a:off x="945537" y="326700"/>
            <a:ext cx="7434603" cy="404813"/>
          </a:xfrm>
        </p:spPr>
        <p:txBody>
          <a:bodyPr/>
          <a:lstStyle/>
          <a:p>
            <a:r>
              <a:rPr lang="en-US" dirty="0" smtClean="0"/>
              <a:t>Envirocron</a:t>
            </a:r>
            <a:r>
              <a:rPr lang="en-US" baseline="30000" dirty="0" smtClean="0"/>
              <a:t>®</a:t>
            </a:r>
            <a:r>
              <a:rPr lang="en-US" dirty="0" smtClean="0"/>
              <a:t> High Transfer Efficiency</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a:xfrm>
            <a:off x="413146" y="971525"/>
            <a:ext cx="8514954" cy="360135"/>
          </a:xfrm>
        </p:spPr>
        <p:txBody>
          <a:bodyPr>
            <a:noAutofit/>
          </a:bodyPr>
          <a:lstStyle/>
          <a:p>
            <a:r>
              <a:rPr lang="en-US" dirty="0" smtClean="0"/>
              <a:t>Polyester powder coatings with high-transfer </a:t>
            </a:r>
            <a:r>
              <a:rPr lang="en-US" dirty="0"/>
              <a:t>efficiency (HTE) </a:t>
            </a:r>
            <a:r>
              <a:rPr lang="en-US" dirty="0" smtClean="0"/>
              <a:t>properties</a:t>
            </a:r>
            <a:endParaRPr lang="en-US" dirty="0">
              <a:solidFill>
                <a:srgbClr val="FF0000"/>
              </a:solidFill>
            </a:endParaRPr>
          </a:p>
        </p:txBody>
      </p:sp>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2747383335"/>
              </p:ext>
            </p:extLst>
          </p:nvPr>
        </p:nvGraphicFramePr>
        <p:xfrm>
          <a:off x="331759" y="5638147"/>
          <a:ext cx="8843843" cy="769961"/>
        </p:xfrm>
        <a:graphic>
          <a:graphicData uri="http://schemas.openxmlformats.org/drawingml/2006/table">
            <a:tbl>
              <a:tblPr firstRow="1" bandRow="1">
                <a:tableStyleId>{5C22544A-7EE6-4342-B048-85BDC9FD1C3A}</a:tableStyleId>
              </a:tblPr>
              <a:tblGrid>
                <a:gridCol w="1228098">
                  <a:extLst>
                    <a:ext uri="{9D8B030D-6E8A-4147-A177-3AD203B41FA5}">
                      <a16:colId xmlns:a16="http://schemas.microsoft.com/office/drawing/2014/main" val="951066221"/>
                    </a:ext>
                  </a:extLst>
                </a:gridCol>
                <a:gridCol w="1828800">
                  <a:extLst>
                    <a:ext uri="{9D8B030D-6E8A-4147-A177-3AD203B41FA5}">
                      <a16:colId xmlns:a16="http://schemas.microsoft.com/office/drawing/2014/main" val="20001"/>
                    </a:ext>
                  </a:extLst>
                </a:gridCol>
                <a:gridCol w="1465729">
                  <a:extLst>
                    <a:ext uri="{9D8B030D-6E8A-4147-A177-3AD203B41FA5}">
                      <a16:colId xmlns:a16="http://schemas.microsoft.com/office/drawing/2014/main" val="1087333847"/>
                    </a:ext>
                  </a:extLst>
                </a:gridCol>
                <a:gridCol w="1446051">
                  <a:extLst>
                    <a:ext uri="{9D8B030D-6E8A-4147-A177-3AD203B41FA5}">
                      <a16:colId xmlns:a16="http://schemas.microsoft.com/office/drawing/2014/main" val="20002"/>
                    </a:ext>
                  </a:extLst>
                </a:gridCol>
                <a:gridCol w="2875165">
                  <a:extLst>
                    <a:ext uri="{9D8B030D-6E8A-4147-A177-3AD203B41FA5}">
                      <a16:colId xmlns:a16="http://schemas.microsoft.com/office/drawing/2014/main" val="1033070852"/>
                    </a:ext>
                  </a:extLst>
                </a:gridCol>
              </a:tblGrid>
              <a:tr h="294473">
                <a:tc>
                  <a:txBody>
                    <a:bodyPr/>
                    <a:lstStyle/>
                    <a:p>
                      <a:pPr algn="ctr">
                        <a:lnSpc>
                          <a:spcPct val="90000"/>
                        </a:lnSpc>
                      </a:pPr>
                      <a:r>
                        <a:rPr lang="en-US" sz="1400" b="1" dirty="0">
                          <a:solidFill>
                            <a:schemeClr val="bg1"/>
                          </a:solidFill>
                        </a:rPr>
                        <a:t>Availability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Substrates</a:t>
                      </a:r>
                    </a:p>
                  </a:txBody>
                  <a:tcPr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algn="ctr">
                        <a:lnSpc>
                          <a:spcPct val="90000"/>
                        </a:lnSpc>
                      </a:pPr>
                      <a:r>
                        <a:rPr lang="en-US" sz="1400" dirty="0" smtClean="0">
                          <a:solidFill>
                            <a:schemeClr val="tx1"/>
                          </a:solidFill>
                          <a:latin typeface="Arial Narrow" panose="020B0606020202030204" pitchFamily="34" charset="0"/>
                        </a:rPr>
                        <a:t>USCA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Powder</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Topcoat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Polyester TGIC</a:t>
                      </a:r>
                    </a:p>
                    <a:p>
                      <a:pPr algn="ctr">
                        <a:lnSpc>
                          <a:spcPct val="90000"/>
                        </a:lnSpc>
                      </a:pPr>
                      <a:r>
                        <a:rPr lang="en-US" sz="1400" dirty="0" smtClean="0">
                          <a:solidFill>
                            <a:schemeClr val="tx1"/>
                          </a:solidFill>
                          <a:latin typeface="Arial Narrow" panose="020B0606020202030204" pitchFamily="34" charset="0"/>
                        </a:rPr>
                        <a:t>Polyester HAA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Cold-rolled steel, hot-rolled steel,</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aluminum, iron</a:t>
                      </a:r>
                    </a:p>
                  </a:txBody>
                  <a:tcPr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ext uri="{D42A27DB-BD31-4B8C-83A1-F6EECF244321}">
                <p14:modId xmlns:p14="http://schemas.microsoft.com/office/powerpoint/2010/main" val="1022190859"/>
              </p:ext>
            </p:extLst>
          </p:nvPr>
        </p:nvGraphicFramePr>
        <p:xfrm>
          <a:off x="9556154" y="2403508"/>
          <a:ext cx="2329011" cy="192136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312020">
                <a:tc>
                  <a:txBody>
                    <a:bodyPr/>
                    <a:lstStyle/>
                    <a:p>
                      <a:pPr algn="l">
                        <a:lnSpc>
                          <a:spcPct val="90000"/>
                        </a:lnSpc>
                      </a:pPr>
                      <a:r>
                        <a:rPr lang="en-US" sz="1400" b="1" dirty="0">
                          <a:solidFill>
                            <a:schemeClr val="bg1"/>
                          </a:solidFill>
                        </a:rPr>
                        <a:t>PPG Segments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Building</a:t>
                      </a:r>
                      <a:r>
                        <a:rPr lang="en-US" sz="1400" baseline="0" dirty="0" smtClean="0">
                          <a:solidFill>
                            <a:schemeClr val="tx1"/>
                          </a:solidFill>
                          <a:latin typeface="Arial Narrow" panose="020B0606020202030204" pitchFamily="34" charset="0"/>
                        </a:rPr>
                        <a:t> Products-Extrusions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General Industrial</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Agriculture and Construction Equipment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Transportation</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08210337"/>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Wheels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9416181"/>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ext uri="{D42A27DB-BD31-4B8C-83A1-F6EECF244321}">
                <p14:modId xmlns:p14="http://schemas.microsoft.com/office/powerpoint/2010/main" val="2717970429"/>
              </p:ext>
            </p:extLst>
          </p:nvPr>
        </p:nvGraphicFramePr>
        <p:xfrm>
          <a:off x="9556154" y="4439791"/>
          <a:ext cx="2329011" cy="170078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230707">
                <a:tc>
                  <a:txBody>
                    <a:bodyPr/>
                    <a:lstStyle/>
                    <a:p>
                      <a:pPr algn="l">
                        <a:lnSpc>
                          <a:spcPct val="90000"/>
                        </a:lnSpc>
                      </a:pPr>
                      <a:r>
                        <a:rPr lang="en-US" sz="1400" b="1" dirty="0">
                          <a:solidFill>
                            <a:schemeClr val="bg1"/>
                          </a:solidFill>
                        </a:rPr>
                        <a:t>Suggested Uses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15408">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Complex parts/patterns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Wired goods: baskets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Shopping carts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0195649"/>
                  </a:ext>
                </a:extLst>
              </a:tr>
              <a:tr h="209593">
                <a:tc>
                  <a:txBody>
                    <a:bodyPr/>
                    <a:lstStyle/>
                    <a:p>
                      <a:pPr algn="l">
                        <a:lnSpc>
                          <a:spcPct val="90000"/>
                        </a:lnSpc>
                      </a:pPr>
                      <a:r>
                        <a:rPr lang="en-US" sz="1400" dirty="0" smtClean="0">
                          <a:solidFill>
                            <a:schemeClr val="tx1"/>
                          </a:solidFill>
                          <a:latin typeface="Arial Narrow" panose="020B0606020202030204" pitchFamily="34" charset="0"/>
                        </a:rPr>
                        <a:t>Metal shelving</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09593">
                <a:tc>
                  <a:txBody>
                    <a:bodyPr/>
                    <a:lstStyle/>
                    <a:p>
                      <a:pPr algn="l">
                        <a:lnSpc>
                          <a:spcPct val="90000"/>
                        </a:lnSpc>
                      </a:pPr>
                      <a:r>
                        <a:rPr lang="en-US" sz="1400" dirty="0" smtClean="0">
                          <a:solidFill>
                            <a:schemeClr val="tx1"/>
                          </a:solidFill>
                          <a:latin typeface="Arial Narrow" panose="020B0606020202030204" pitchFamily="34" charset="0"/>
                        </a:rPr>
                        <a:t>Patio furniture</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aphicFrame>
        <p:nvGraphicFramePr>
          <p:cNvPr id="7" name="Content Placeholder 6"/>
          <p:cNvGraphicFramePr>
            <a:graphicFrameLocks noGrp="1"/>
          </p:cNvGraphicFramePr>
          <p:nvPr>
            <p:ph idx="14"/>
            <p:extLst>
              <p:ext uri="{D42A27DB-BD31-4B8C-83A1-F6EECF244321}">
                <p14:modId xmlns:p14="http://schemas.microsoft.com/office/powerpoint/2010/main" val="345832887"/>
              </p:ext>
            </p:extLst>
          </p:nvPr>
        </p:nvGraphicFramePr>
        <p:xfrm>
          <a:off x="331760" y="1571672"/>
          <a:ext cx="8843843" cy="3095221"/>
        </p:xfrm>
        <a:graphic>
          <a:graphicData uri="http://schemas.openxmlformats.org/drawingml/2006/table">
            <a:tbl>
              <a:tblPr firstRow="1" bandRow="1">
                <a:tableStyleId>{5C22544A-7EE6-4342-B048-85BDC9FD1C3A}</a:tableStyleId>
              </a:tblPr>
              <a:tblGrid>
                <a:gridCol w="3998939">
                  <a:extLst>
                    <a:ext uri="{9D8B030D-6E8A-4147-A177-3AD203B41FA5}">
                      <a16:colId xmlns:a16="http://schemas.microsoft.com/office/drawing/2014/main" val="2538106131"/>
                    </a:ext>
                  </a:extLst>
                </a:gridCol>
                <a:gridCol w="4844904">
                  <a:extLst>
                    <a:ext uri="{9D8B030D-6E8A-4147-A177-3AD203B41FA5}">
                      <a16:colId xmlns:a16="http://schemas.microsoft.com/office/drawing/2014/main" val="909211771"/>
                    </a:ext>
                  </a:extLst>
                </a:gridCol>
              </a:tblGrid>
              <a:tr h="3520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Features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Potential Customer Benefits</a:t>
                      </a:r>
                      <a:endParaRPr lang="en-US" sz="1600" dirty="0">
                        <a:solidFill>
                          <a:schemeClr val="accent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3834415"/>
                  </a:ext>
                </a:extLst>
              </a:tr>
              <a:tr h="320835">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smtClean="0">
                          <a:solidFill>
                            <a:schemeClr val="tx1"/>
                          </a:solidFill>
                        </a:rPr>
                        <a:t>Up to 85% first-pass</a:t>
                      </a:r>
                      <a:r>
                        <a:rPr lang="en-US" sz="1600" b="0" baseline="0" dirty="0" smtClean="0">
                          <a:solidFill>
                            <a:schemeClr val="tx1"/>
                          </a:solidFill>
                        </a:rPr>
                        <a:t> transfer rates</a:t>
                      </a:r>
                      <a:endParaRPr lang="en-US" sz="1600" b="0"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solidFill>
                            <a:schemeClr val="tx1"/>
                          </a:solidFill>
                        </a:rPr>
                        <a:t>Reduces labor, material and utilities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96180209"/>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smtClean="0">
                          <a:solidFill>
                            <a:schemeClr val="tx1"/>
                          </a:solidFill>
                          <a:latin typeface="+mn-lt"/>
                          <a:ea typeface="+mn-ea"/>
                          <a:cs typeface="+mn-cs"/>
                        </a:rPr>
                        <a:t>Improved wrapping on complex parts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smtClean="0">
                          <a:solidFill>
                            <a:schemeClr val="tx1"/>
                          </a:solidFill>
                          <a:latin typeface="+mn-lt"/>
                          <a:ea typeface="+mn-ea"/>
                          <a:cs typeface="+mn-cs"/>
                        </a:rPr>
                        <a:t>    and</a:t>
                      </a:r>
                      <a:r>
                        <a:rPr lang="en-US" sz="1600" b="0" kern="1200" baseline="0" dirty="0" smtClean="0">
                          <a:solidFill>
                            <a:schemeClr val="tx1"/>
                          </a:solidFill>
                          <a:latin typeface="+mn-lt"/>
                          <a:ea typeface="+mn-ea"/>
                          <a:cs typeface="+mn-cs"/>
                        </a:rPr>
                        <a:t> shapes</a:t>
                      </a:r>
                      <a:endParaRPr lang="en-US" sz="1600" b="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Decreases parts rejects and needs to touch-up</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3267304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Improved powder film thickness control</a:t>
                      </a:r>
                      <a:endParaRPr lang="en-US" sz="1600" b="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Reduces powder use while achieving same quality</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392738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Lower cure option (320</a:t>
                      </a:r>
                      <a:r>
                        <a:rPr lang="en-US" sz="1600" kern="1200" dirty="0" smtClean="0">
                          <a:solidFill>
                            <a:schemeClr val="tx1"/>
                          </a:solidFill>
                          <a:latin typeface="+mn-lt"/>
                          <a:ea typeface="+mn-ea"/>
                          <a:cs typeface="Calibri" panose="020F0502020204030204" pitchFamily="34" charset="0"/>
                        </a:rPr>
                        <a:t>°F)</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Reduces</a:t>
                      </a:r>
                      <a:r>
                        <a:rPr lang="en-US" sz="1600" kern="1200" baseline="0" dirty="0" smtClean="0">
                          <a:solidFill>
                            <a:schemeClr val="tx1"/>
                          </a:solidFill>
                          <a:latin typeface="+mn-lt"/>
                          <a:ea typeface="+mn-ea"/>
                          <a:cs typeface="+mn-cs"/>
                        </a:rPr>
                        <a:t> energy use due to lower oven set point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23892995"/>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Ample gloss range (@60, </a:t>
                      </a:r>
                      <a:r>
                        <a:rPr lang="en-US" sz="1600" kern="1200" baseline="0" dirty="0" smtClean="0">
                          <a:solidFill>
                            <a:schemeClr val="tx1"/>
                          </a:solidFill>
                          <a:latin typeface="+mn-lt"/>
                          <a:ea typeface="+mn-ea"/>
                          <a:cs typeface="+mn-cs"/>
                        </a:rPr>
                        <a:t>15 to 95)</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Meets various customers</a:t>
                      </a:r>
                      <a:r>
                        <a:rPr lang="en-US" sz="1600" kern="1200" baseline="0" dirty="0" smtClean="0">
                          <a:solidFill>
                            <a:schemeClr val="tx1"/>
                          </a:solidFill>
                          <a:latin typeface="+mn-lt"/>
                          <a:ea typeface="+mn-ea"/>
                          <a:cs typeface="+mn-cs"/>
                        </a:rPr>
                        <a:t> specifications for finish product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9851638"/>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Durable and Ultradurable</a:t>
                      </a:r>
                      <a:r>
                        <a:rPr lang="en-US" sz="1600" kern="1200" baseline="0" dirty="0" smtClean="0">
                          <a:solidFill>
                            <a:schemeClr val="tx1"/>
                          </a:solidFill>
                          <a:latin typeface="+mn-lt"/>
                          <a:ea typeface="+mn-ea"/>
                          <a:cs typeface="+mn-cs"/>
                        </a:rPr>
                        <a:t> formulations</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Colors last longer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42652595"/>
                  </a:ext>
                </a:extLst>
              </a:tr>
            </a:tbl>
          </a:graphicData>
        </a:graphic>
      </p:graphicFrame>
      <p:pic>
        <p:nvPicPr>
          <p:cNvPr id="8" name="Picture Placeholder 7"/>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1884" r="11884"/>
          <a:stretch>
            <a:fillRect/>
          </a:stretch>
        </p:blipFill>
        <p:spPr/>
      </p:pic>
      <p:sp>
        <p:nvSpPr>
          <p:cNvPr id="6" name="TextBox 5"/>
          <p:cNvSpPr txBox="1"/>
          <p:nvPr/>
        </p:nvSpPr>
        <p:spPr>
          <a:xfrm>
            <a:off x="308056" y="5136294"/>
            <a:ext cx="3529589" cy="307777"/>
          </a:xfrm>
          <a:prstGeom prst="rect">
            <a:avLst/>
          </a:prstGeom>
          <a:noFill/>
        </p:spPr>
        <p:txBody>
          <a:bodyPr wrap="square" rtlCol="0">
            <a:spAutoFit/>
          </a:bodyPr>
          <a:lstStyle/>
          <a:p>
            <a:r>
              <a:rPr lang="en-US" sz="1400" dirty="0">
                <a:solidFill>
                  <a:schemeClr val="dk1"/>
                </a:solidFill>
              </a:rPr>
              <a:t>*Refer to </a:t>
            </a:r>
            <a:r>
              <a:rPr lang="en-US" sz="1400" dirty="0" smtClean="0">
                <a:solidFill>
                  <a:schemeClr val="dk1"/>
                </a:solidFill>
              </a:rPr>
              <a:t>powder cure curves for details</a:t>
            </a:r>
            <a:endParaRPr lang="en-US" sz="1400" dirty="0">
              <a:solidFill>
                <a:schemeClr val="dk1"/>
              </a:solidFill>
            </a:endParaRPr>
          </a:p>
        </p:txBody>
      </p:sp>
    </p:spTree>
    <p:extLst>
      <p:ext uri="{BB962C8B-B14F-4D97-AF65-F5344CB8AC3E}">
        <p14:creationId xmlns:p14="http://schemas.microsoft.com/office/powerpoint/2010/main" val="27876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15" name="AutoShape 2" descr="logo leed round v3 - leed certification logo PNG image with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10" name="Picture Placeholder 9"/>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71" b="171"/>
          <a:stretch>
            <a:fillRect/>
          </a:stretch>
        </p:blipFill>
        <p:spPr/>
      </p:pic>
      <p:sp>
        <p:nvSpPr>
          <p:cNvPr id="3" name="Title 2"/>
          <p:cNvSpPr>
            <a:spLocks noGrp="1"/>
          </p:cNvSpPr>
          <p:nvPr>
            <p:ph type="title"/>
          </p:nvPr>
        </p:nvSpPr>
        <p:spPr>
          <a:xfrm>
            <a:off x="944938" y="323851"/>
            <a:ext cx="7589462" cy="404813"/>
          </a:xfrm>
        </p:spPr>
        <p:txBody>
          <a:bodyPr/>
          <a:lstStyle/>
          <a:p>
            <a:r>
              <a:rPr lang="en-US" dirty="0"/>
              <a:t>Envirocron</a:t>
            </a:r>
            <a:r>
              <a:rPr lang="en-US" baseline="30000" dirty="0"/>
              <a:t>®</a:t>
            </a:r>
            <a:r>
              <a:rPr lang="en-US" dirty="0"/>
              <a:t> High Transfer Efficiency</a:t>
            </a:r>
          </a:p>
        </p:txBody>
      </p:sp>
      <p:sp>
        <p:nvSpPr>
          <p:cNvPr id="48" name="TextBox 47">
            <a:extLst>
              <a:ext uri="{FF2B5EF4-FFF2-40B4-BE49-F238E27FC236}">
                <a16:creationId xmlns:a16="http://schemas.microsoft.com/office/drawing/2014/main" id="{B5724057-EA74-48B0-B76A-95F80367713F}"/>
              </a:ext>
            </a:extLst>
          </p:cNvPr>
          <p:cNvSpPr txBox="1"/>
          <p:nvPr/>
        </p:nvSpPr>
        <p:spPr>
          <a:xfrm>
            <a:off x="10073624" y="3034045"/>
            <a:ext cx="1813576" cy="622718"/>
          </a:xfrm>
          <a:prstGeom prst="rect">
            <a:avLst/>
          </a:prstGeom>
          <a:noFill/>
        </p:spPr>
        <p:txBody>
          <a:bodyPr wrap="square" rtlCol="0" anchor="ctr">
            <a:noAutofit/>
          </a:bodyPr>
          <a:lstStyle/>
          <a:p>
            <a:pPr lvl="0" defTabSz="457200">
              <a:defRPr/>
            </a:pPr>
            <a:r>
              <a:rPr lang="en-US" sz="1400" dirty="0" smtClean="0"/>
              <a:t>Waste saving first-pass transfer efficiency</a:t>
            </a:r>
            <a:endParaRPr lang="en-US" sz="1400" dirty="0"/>
          </a:p>
        </p:txBody>
      </p:sp>
      <p:sp>
        <p:nvSpPr>
          <p:cNvPr id="49" name="TextBox 48">
            <a:extLst>
              <a:ext uri="{FF2B5EF4-FFF2-40B4-BE49-F238E27FC236}">
                <a16:creationId xmlns:a16="http://schemas.microsoft.com/office/drawing/2014/main" id="{06E7ED21-6F83-4AD9-91C5-3B51CA799941}"/>
              </a:ext>
            </a:extLst>
          </p:cNvPr>
          <p:cNvSpPr txBox="1"/>
          <p:nvPr/>
        </p:nvSpPr>
        <p:spPr>
          <a:xfrm>
            <a:off x="10073625" y="3888683"/>
            <a:ext cx="1587632" cy="622718"/>
          </a:xfrm>
          <a:prstGeom prst="rect">
            <a:avLst/>
          </a:prstGeom>
          <a:noFill/>
        </p:spPr>
        <p:txBody>
          <a:bodyPr wrap="square" rtlCol="0" anchor="ctr">
            <a:noAutofit/>
          </a:bodyPr>
          <a:lstStyle/>
          <a:p>
            <a:pPr lvl="0" defTabSz="457200">
              <a:defRPr/>
            </a:pPr>
            <a:r>
              <a:rPr lang="en-US" sz="1400" dirty="0" smtClean="0">
                <a:solidFill>
                  <a:schemeClr val="dk1"/>
                </a:solidFill>
              </a:rPr>
              <a:t>Energy saving 10 min cure at 350</a:t>
            </a:r>
            <a:r>
              <a:rPr lang="en-US" sz="1400" dirty="0" smtClean="0">
                <a:solidFill>
                  <a:schemeClr val="dk1"/>
                </a:solidFill>
                <a:latin typeface="Calibri" panose="020F0502020204030204" pitchFamily="34" charset="0"/>
                <a:cs typeface="Calibri" panose="020F0502020204030204" pitchFamily="34" charset="0"/>
              </a:rPr>
              <a:t>°</a:t>
            </a:r>
            <a:r>
              <a:rPr lang="en-US" sz="1400" dirty="0" smtClean="0">
                <a:solidFill>
                  <a:schemeClr val="dk1"/>
                </a:solidFill>
              </a:rPr>
              <a:t>F</a:t>
            </a:r>
            <a:endParaRPr lang="en-US" sz="1400" dirty="0">
              <a:solidFill>
                <a:schemeClr val="dk1"/>
              </a:solidFill>
            </a:endParaRPr>
          </a:p>
        </p:txBody>
      </p:sp>
      <p:sp>
        <p:nvSpPr>
          <p:cNvPr id="12" name="Rectangle 11"/>
          <p:cNvSpPr/>
          <p:nvPr/>
        </p:nvSpPr>
        <p:spPr>
          <a:xfrm>
            <a:off x="9256734" y="2467402"/>
            <a:ext cx="1633781" cy="369332"/>
          </a:xfrm>
          <a:prstGeom prst="rect">
            <a:avLst/>
          </a:prstGeom>
        </p:spPr>
        <p:txBody>
          <a:bodyPr wrap="none">
            <a:spAutoFit/>
          </a:bodyPr>
          <a:lstStyle/>
          <a:p>
            <a:r>
              <a:rPr lang="en-US" b="1" dirty="0">
                <a:solidFill>
                  <a:schemeClr val="accent1"/>
                </a:solidFill>
              </a:rPr>
              <a:t>Key Features</a:t>
            </a:r>
          </a:p>
        </p:txBody>
      </p:sp>
      <p:sp>
        <p:nvSpPr>
          <p:cNvPr id="52" name="TextBox 51">
            <a:extLst>
              <a:ext uri="{FF2B5EF4-FFF2-40B4-BE49-F238E27FC236}">
                <a16:creationId xmlns:a16="http://schemas.microsoft.com/office/drawing/2014/main" id="{06E7ED21-6F83-4AD9-91C5-3B51CA799941}"/>
              </a:ext>
            </a:extLst>
          </p:cNvPr>
          <p:cNvSpPr txBox="1"/>
          <p:nvPr/>
        </p:nvSpPr>
        <p:spPr>
          <a:xfrm>
            <a:off x="10056710" y="4743322"/>
            <a:ext cx="1813575" cy="622718"/>
          </a:xfrm>
          <a:prstGeom prst="rect">
            <a:avLst/>
          </a:prstGeom>
          <a:noFill/>
        </p:spPr>
        <p:txBody>
          <a:bodyPr wrap="square" rtlCol="0" anchor="ctr">
            <a:noAutofit/>
          </a:bodyPr>
          <a:lstStyle/>
          <a:p>
            <a:pPr lvl="0" defTabSz="457200">
              <a:defRPr/>
            </a:pPr>
            <a:r>
              <a:rPr lang="en-US" sz="1400" dirty="0" smtClean="0">
                <a:solidFill>
                  <a:schemeClr val="dk1"/>
                </a:solidFill>
              </a:rPr>
              <a:t>Reduced coating film thickness while maintaining quality</a:t>
            </a:r>
            <a:endParaRPr lang="en-US" sz="1400" dirty="0">
              <a:solidFill>
                <a:schemeClr val="dk1"/>
              </a:solidFill>
            </a:endParaRPr>
          </a:p>
        </p:txBody>
      </p:sp>
      <p:sp>
        <p:nvSpPr>
          <p:cNvPr id="20" name="TextBox 19">
            <a:extLst>
              <a:ext uri="{FF2B5EF4-FFF2-40B4-BE49-F238E27FC236}">
                <a16:creationId xmlns:a16="http://schemas.microsoft.com/office/drawing/2014/main" id="{06E7ED21-6F83-4AD9-91C5-3B51CA799941}"/>
              </a:ext>
            </a:extLst>
          </p:cNvPr>
          <p:cNvSpPr txBox="1"/>
          <p:nvPr/>
        </p:nvSpPr>
        <p:spPr>
          <a:xfrm>
            <a:off x="10056710" y="5517071"/>
            <a:ext cx="1593143" cy="622718"/>
          </a:xfrm>
          <a:prstGeom prst="rect">
            <a:avLst/>
          </a:prstGeom>
          <a:noFill/>
        </p:spPr>
        <p:txBody>
          <a:bodyPr wrap="square" rtlCol="0" anchor="ctr">
            <a:noAutofit/>
          </a:bodyPr>
          <a:lstStyle/>
          <a:p>
            <a:pPr lvl="0" defTabSz="457200">
              <a:defRPr/>
            </a:pPr>
            <a:r>
              <a:rPr lang="en-US" sz="1400" dirty="0" smtClean="0">
                <a:solidFill>
                  <a:schemeClr val="dk1"/>
                </a:solidFill>
              </a:rPr>
              <a:t>Formulated for complex parts and shapes</a:t>
            </a:r>
            <a:endParaRPr lang="en-US" sz="1400" dirty="0">
              <a:solidFill>
                <a:schemeClr val="dk1"/>
              </a:solidFill>
            </a:endParaRPr>
          </a:p>
        </p:txBody>
      </p:sp>
      <p:pic>
        <p:nvPicPr>
          <p:cNvPr id="6" name="Picture 5"/>
          <p:cNvPicPr>
            <a:picLocks noChangeAspect="1"/>
          </p:cNvPicPr>
          <p:nvPr/>
        </p:nvPicPr>
        <p:blipFill>
          <a:blip r:embed="rId4"/>
          <a:stretch>
            <a:fillRect/>
          </a:stretch>
        </p:blipFill>
        <p:spPr>
          <a:xfrm>
            <a:off x="9282783" y="3131330"/>
            <a:ext cx="773927" cy="653001"/>
          </a:xfrm>
          <a:prstGeom prst="rect">
            <a:avLst/>
          </a:prstGeom>
        </p:spPr>
      </p:pic>
      <p:pic>
        <p:nvPicPr>
          <p:cNvPr id="7" name="Picture 6"/>
          <p:cNvPicPr>
            <a:picLocks noChangeAspect="1"/>
          </p:cNvPicPr>
          <p:nvPr/>
        </p:nvPicPr>
        <p:blipFill>
          <a:blip r:embed="rId5"/>
          <a:stretch>
            <a:fillRect/>
          </a:stretch>
        </p:blipFill>
        <p:spPr>
          <a:xfrm>
            <a:off x="9223734" y="3905079"/>
            <a:ext cx="894853" cy="717495"/>
          </a:xfrm>
          <a:prstGeom prst="rect">
            <a:avLst/>
          </a:prstGeom>
        </p:spPr>
      </p:pic>
      <p:pic>
        <p:nvPicPr>
          <p:cNvPr id="8" name="Picture 7"/>
          <p:cNvPicPr>
            <a:picLocks noChangeAspect="1"/>
          </p:cNvPicPr>
          <p:nvPr/>
        </p:nvPicPr>
        <p:blipFill>
          <a:blip r:embed="rId6"/>
          <a:stretch>
            <a:fillRect/>
          </a:stretch>
        </p:blipFill>
        <p:spPr>
          <a:xfrm>
            <a:off x="9323092" y="4743322"/>
            <a:ext cx="733618" cy="653001"/>
          </a:xfrm>
          <a:prstGeom prst="rect">
            <a:avLst/>
          </a:prstGeom>
        </p:spPr>
      </p:pic>
      <p:pic>
        <p:nvPicPr>
          <p:cNvPr id="9" name="Picture 8"/>
          <p:cNvPicPr>
            <a:picLocks noChangeAspect="1"/>
          </p:cNvPicPr>
          <p:nvPr/>
        </p:nvPicPr>
        <p:blipFill rotWithShape="1">
          <a:blip r:embed="rId7"/>
          <a:srcRect t="4604"/>
          <a:stretch/>
        </p:blipFill>
        <p:spPr>
          <a:xfrm>
            <a:off x="9291717" y="5517071"/>
            <a:ext cx="717495" cy="707536"/>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2643142565"/>
              </p:ext>
            </p:extLst>
          </p:nvPr>
        </p:nvGraphicFramePr>
        <p:xfrm>
          <a:off x="944938" y="1046045"/>
          <a:ext cx="7851589" cy="4455377"/>
        </p:xfrm>
        <a:graphic>
          <a:graphicData uri="http://schemas.openxmlformats.org/drawingml/2006/table">
            <a:tbl>
              <a:tblPr/>
              <a:tblGrid>
                <a:gridCol w="1586036">
                  <a:extLst>
                    <a:ext uri="{9D8B030D-6E8A-4147-A177-3AD203B41FA5}">
                      <a16:colId xmlns:a16="http://schemas.microsoft.com/office/drawing/2014/main" val="1203570569"/>
                    </a:ext>
                  </a:extLst>
                </a:gridCol>
                <a:gridCol w="1409513">
                  <a:extLst>
                    <a:ext uri="{9D8B030D-6E8A-4147-A177-3AD203B41FA5}">
                      <a16:colId xmlns:a16="http://schemas.microsoft.com/office/drawing/2014/main" val="1675801412"/>
                    </a:ext>
                  </a:extLst>
                </a:gridCol>
                <a:gridCol w="1910883">
                  <a:extLst>
                    <a:ext uri="{9D8B030D-6E8A-4147-A177-3AD203B41FA5}">
                      <a16:colId xmlns:a16="http://schemas.microsoft.com/office/drawing/2014/main" val="3013990241"/>
                    </a:ext>
                  </a:extLst>
                </a:gridCol>
                <a:gridCol w="1343709">
                  <a:extLst>
                    <a:ext uri="{9D8B030D-6E8A-4147-A177-3AD203B41FA5}">
                      <a16:colId xmlns:a16="http://schemas.microsoft.com/office/drawing/2014/main" val="2762304631"/>
                    </a:ext>
                  </a:extLst>
                </a:gridCol>
                <a:gridCol w="1601448">
                  <a:extLst>
                    <a:ext uri="{9D8B030D-6E8A-4147-A177-3AD203B41FA5}">
                      <a16:colId xmlns:a16="http://schemas.microsoft.com/office/drawing/2014/main" val="914393521"/>
                    </a:ext>
                  </a:extLst>
                </a:gridCol>
              </a:tblGrid>
              <a:tr h="419946">
                <a:tc>
                  <a:txBody>
                    <a:bodyPr/>
                    <a:lstStyle/>
                    <a:p>
                      <a:pPr algn="l" fontAlgn="b"/>
                      <a:r>
                        <a:rPr lang="en-US" sz="1400" b="1" i="0" u="none" strike="noStrike" dirty="0">
                          <a:solidFill>
                            <a:schemeClr val="bg2"/>
                          </a:solidFill>
                          <a:effectLst/>
                          <a:latin typeface="+mn-lt"/>
                        </a:rPr>
                        <a:t>Product Characteristics </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03</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04</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r>
                        <a:rPr lang="en-US" sz="1400" b="1" i="0" u="none" strike="noStrike" dirty="0">
                          <a:solidFill>
                            <a:schemeClr val="bg2"/>
                          </a:solidFill>
                          <a:effectLst/>
                          <a:latin typeface="+mn-lt"/>
                        </a:rPr>
                        <a:t>HTE Durable</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Ultra-Durable </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4086073194"/>
                  </a:ext>
                </a:extLst>
              </a:tr>
              <a:tr h="174992">
                <a:tc>
                  <a:txBody>
                    <a:bodyPr/>
                    <a:lstStyle/>
                    <a:p>
                      <a:pPr algn="l" fontAlgn="b"/>
                      <a:r>
                        <a:rPr lang="en-US" sz="1200" b="0" i="0" u="none" strike="noStrike" dirty="0">
                          <a:solidFill>
                            <a:srgbClr val="000000"/>
                          </a:solidFill>
                          <a:effectLst/>
                          <a:latin typeface="Arial Narrow" panose="020B0606020202030204" pitchFamily="34" charset="0"/>
                        </a:rPr>
                        <a:t>Specifications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2604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7671877"/>
                  </a:ext>
                </a:extLst>
              </a:tr>
              <a:tr h="174992">
                <a:tc>
                  <a:txBody>
                    <a:bodyPr/>
                    <a:lstStyle/>
                    <a:p>
                      <a:pPr algn="l" fontAlgn="b"/>
                      <a:r>
                        <a:rPr lang="en-US" sz="1200" b="0" i="0" u="none" strike="noStrike" dirty="0">
                          <a:solidFill>
                            <a:srgbClr val="000000"/>
                          </a:solidFill>
                          <a:effectLst/>
                          <a:latin typeface="Arial Narrow" panose="020B0606020202030204" pitchFamily="34" charset="0"/>
                        </a:rPr>
                        <a:t>Color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2276837"/>
                  </a:ext>
                </a:extLst>
              </a:tr>
              <a:tr h="341310">
                <a:tc>
                  <a:txBody>
                    <a:bodyPr/>
                    <a:lstStyle/>
                    <a:p>
                      <a:pPr algn="l" fontAlgn="b"/>
                      <a:r>
                        <a:rPr lang="en-US" sz="1200" b="0" i="0" u="none" strike="noStrike" dirty="0">
                          <a:solidFill>
                            <a:srgbClr val="000000"/>
                          </a:solidFill>
                          <a:effectLst/>
                          <a:latin typeface="Arial Narrow" panose="020B0606020202030204" pitchFamily="34" charset="0"/>
                        </a:rPr>
                        <a:t>Gloss @ 60˚ (ASTM D523)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5674466"/>
                  </a:ext>
                </a:extLst>
              </a:tr>
              <a:tr h="675495">
                <a:tc>
                  <a:txBody>
                    <a:bodyPr/>
                    <a:lstStyle/>
                    <a:p>
                      <a:pPr algn="l" fontAlgn="b"/>
                      <a:r>
                        <a:rPr lang="en-US" sz="1200" b="0" i="0" u="none" strike="noStrike" dirty="0">
                          <a:solidFill>
                            <a:srgbClr val="000000"/>
                          </a:solidFill>
                          <a:effectLst/>
                          <a:latin typeface="Arial Narrow" panose="020B0606020202030204" pitchFamily="34" charset="0"/>
                        </a:rPr>
                        <a:t>Substrate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988824"/>
                  </a:ext>
                </a:extLst>
              </a:tr>
              <a:tr h="174992">
                <a:tc gridSpan="5">
                  <a:txBody>
                    <a:bodyPr/>
                    <a:lstStyle/>
                    <a:p>
                      <a:pPr algn="l" fontAlgn="b"/>
                      <a:r>
                        <a:rPr lang="en-US" sz="800" b="0" i="0" u="none" strike="noStrike" dirty="0" smtClean="0">
                          <a:solidFill>
                            <a:srgbClr val="000000"/>
                          </a:solidFill>
                          <a:effectLst/>
                          <a:latin typeface="Arial Narrow" panose="020B0606020202030204" pitchFamily="34" charset="0"/>
                        </a:rPr>
                        <a:t>* Lower gloss</a:t>
                      </a:r>
                      <a:r>
                        <a:rPr lang="en-US" sz="800" b="0" i="0" u="none" strike="noStrike" baseline="0" dirty="0" smtClean="0">
                          <a:solidFill>
                            <a:srgbClr val="000000"/>
                          </a:solidFill>
                          <a:effectLst/>
                          <a:latin typeface="Arial Narrow" panose="020B0606020202030204" pitchFamily="34" charset="0"/>
                        </a:rPr>
                        <a:t> can be achieved for textured finishes</a:t>
                      </a:r>
                      <a:endParaRPr lang="en-US" sz="8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no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dirty="0">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232408266"/>
                  </a:ext>
                </a:extLst>
              </a:tr>
              <a:tr h="400485">
                <a:tc>
                  <a:txBody>
                    <a:bodyPr/>
                    <a:lstStyle/>
                    <a:p>
                      <a:pPr algn="l" fontAlgn="b"/>
                      <a:r>
                        <a:rPr lang="en-US" sz="1400" b="1" i="0" u="none" strike="noStrike" dirty="0">
                          <a:solidFill>
                            <a:schemeClr val="bg2"/>
                          </a:solidFill>
                          <a:effectLst/>
                          <a:latin typeface="+mn-lt"/>
                        </a:rPr>
                        <a:t>Performance Properties </a:t>
                      </a: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1698449019"/>
                  </a:ext>
                </a:extLst>
              </a:tr>
              <a:tr h="341310">
                <a:tc>
                  <a:txBody>
                    <a:bodyPr/>
                    <a:lstStyle/>
                    <a:p>
                      <a:pPr algn="l" fontAlgn="b"/>
                      <a:r>
                        <a:rPr lang="en-US" sz="1200" b="0" i="0" u="none" strike="noStrike" dirty="0">
                          <a:solidFill>
                            <a:srgbClr val="000000"/>
                          </a:solidFill>
                          <a:effectLst/>
                          <a:latin typeface="Arial Narrow" panose="020B0606020202030204" pitchFamily="34" charset="0"/>
                        </a:rPr>
                        <a:t>Hardness (ASTM D3363)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023694159"/>
                  </a:ext>
                </a:extLst>
              </a:tr>
              <a:tr h="174992">
                <a:tc>
                  <a:txBody>
                    <a:bodyPr/>
                    <a:lstStyle/>
                    <a:p>
                      <a:pPr algn="l" fontAlgn="b"/>
                      <a:r>
                        <a:rPr lang="en-US" sz="1200" b="0" i="0" u="none" strike="noStrike" dirty="0">
                          <a:solidFill>
                            <a:srgbClr val="000000"/>
                          </a:solidFill>
                          <a:effectLst/>
                          <a:latin typeface="Arial Narrow" panose="020B0606020202030204" pitchFamily="34" charset="0"/>
                        </a:rPr>
                        <a:t>Adhesion (ASTM D3359)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856532623"/>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Salt Spray Resistance (ASTM B117)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145196537"/>
                  </a:ext>
                </a:extLst>
              </a:tr>
              <a:tr h="344111">
                <a:tc>
                  <a:txBody>
                    <a:bodyPr/>
                    <a:lstStyle/>
                    <a:p>
                      <a:pPr algn="l" fontAlgn="b"/>
                      <a:r>
                        <a:rPr lang="en-US" sz="1200" b="0" i="0" u="none" strike="noStrike" dirty="0">
                          <a:solidFill>
                            <a:srgbClr val="000000"/>
                          </a:solidFill>
                          <a:effectLst/>
                          <a:latin typeface="Arial Narrow" panose="020B0606020202030204" pitchFamily="34" charset="0"/>
                        </a:rPr>
                        <a:t>Humidity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D2247)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50385045"/>
                  </a:ext>
                </a:extLst>
              </a:tr>
              <a:tr h="344111">
                <a:tc>
                  <a:txBody>
                    <a:bodyPr/>
                    <a:lstStyle/>
                    <a:p>
                      <a:pPr algn="l" fontAlgn="b"/>
                      <a:r>
                        <a:rPr lang="en-US" sz="1200" b="0" i="0" u="none" strike="noStrike" dirty="0">
                          <a:solidFill>
                            <a:srgbClr val="000000"/>
                          </a:solidFill>
                          <a:effectLst/>
                          <a:latin typeface="Arial Narrow" panose="020B0606020202030204" pitchFamily="34" charset="0"/>
                        </a:rPr>
                        <a:t>Chalking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D4214)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02316412"/>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South Florida Exterior Exposure</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200542"/>
                  </a:ext>
                </a:extLst>
              </a:tr>
            </a:tbl>
          </a:graphicData>
        </a:graphic>
      </p:graphicFrame>
      <p:sp>
        <p:nvSpPr>
          <p:cNvPr id="26" name="TextBox 25">
            <a:extLst>
              <a:ext uri="{FF2B5EF4-FFF2-40B4-BE49-F238E27FC236}">
                <a16:creationId xmlns:a16="http://schemas.microsoft.com/office/drawing/2014/main" id="{E4946A1E-EC0C-4BEB-A397-5C0FEE4F50D9}"/>
              </a:ext>
            </a:extLst>
          </p:cNvPr>
          <p:cNvSpPr txBox="1"/>
          <p:nvPr/>
        </p:nvSpPr>
        <p:spPr>
          <a:xfrm>
            <a:off x="855889" y="5797088"/>
            <a:ext cx="266271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0078A9"/>
                </a:solidFill>
                <a:effectLst/>
                <a:uLnTx/>
                <a:uFillTx/>
                <a:latin typeface="Arial" panose="020B0604020202020204"/>
                <a:ea typeface="+mn-ea"/>
                <a:cs typeface="+mn-cs"/>
              </a:rPr>
              <a:t>Specifications</a:t>
            </a:r>
            <a:endParaRPr kumimoji="0" lang="en-US" sz="1600" b="1" i="0" u="none" strike="noStrike" kern="1200" cap="none" spc="0" normalizeH="0" baseline="0" noProof="0" dirty="0">
              <a:ln>
                <a:noFill/>
              </a:ln>
              <a:solidFill>
                <a:srgbClr val="0078A9"/>
              </a:solidFill>
              <a:effectLst/>
              <a:uLnTx/>
              <a:uFillTx/>
              <a:latin typeface="Arial" panose="020B0604020202020204"/>
              <a:ea typeface="+mn-ea"/>
              <a:cs typeface="+mn-cs"/>
            </a:endParaRPr>
          </a:p>
        </p:txBody>
      </p:sp>
      <p:pic>
        <p:nvPicPr>
          <p:cNvPr id="28" name="Picture 2" descr="AAMA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0488" y="6107119"/>
            <a:ext cx="1427898" cy="59495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372836" y="6180489"/>
            <a:ext cx="3114010" cy="523220"/>
          </a:xfrm>
          <a:prstGeom prst="rect">
            <a:avLst/>
          </a:prstGeom>
          <a:noFill/>
        </p:spPr>
        <p:txBody>
          <a:bodyPr wrap="square" rtlCol="0">
            <a:spAutoFit/>
          </a:bodyPr>
          <a:lstStyle/>
          <a:p>
            <a:r>
              <a:rPr lang="en-US" sz="1400" i="1" dirty="0" smtClean="0">
                <a:latin typeface="Arial Narrow" panose="020B0606020202030204" pitchFamily="34" charset="0"/>
              </a:rPr>
              <a:t>Envirocron</a:t>
            </a:r>
            <a:r>
              <a:rPr lang="en-US" sz="1400" dirty="0" smtClean="0">
                <a:latin typeface="Arial Narrow" panose="020B0606020202030204" pitchFamily="34" charset="0"/>
              </a:rPr>
              <a:t> ‘03 meets AAMA 2603 </a:t>
            </a:r>
          </a:p>
          <a:p>
            <a:r>
              <a:rPr lang="en-US" sz="1400" i="1" dirty="0" smtClean="0">
                <a:latin typeface="Arial Narrow" panose="020B0606020202030204" pitchFamily="34" charset="0"/>
              </a:rPr>
              <a:t>Envirocron </a:t>
            </a:r>
            <a:r>
              <a:rPr lang="en-US" sz="1400" dirty="0" smtClean="0">
                <a:latin typeface="Arial Narrow" panose="020B0606020202030204" pitchFamily="34" charset="0"/>
              </a:rPr>
              <a:t>‘04 meets AAMA 2604</a:t>
            </a:r>
            <a:endParaRPr lang="en-US" sz="1400" dirty="0">
              <a:latin typeface="Arial Narrow" panose="020B0606020202030204" pitchFamily="34" charset="0"/>
            </a:endParaRPr>
          </a:p>
        </p:txBody>
      </p:sp>
      <p:pic>
        <p:nvPicPr>
          <p:cNvPr id="11" name="Picture Placeholder 10"/>
          <p:cNvPicPr>
            <a:picLocks noGrp="1" noChangeAspect="1"/>
          </p:cNvPicPr>
          <p:nvPr>
            <p:ph type="pic" sz="quarter" idx="16"/>
          </p:nvPr>
        </p:nvPicPr>
        <p:blipFill>
          <a:blip r:embed="rId9">
            <a:extLst>
              <a:ext uri="{28A0092B-C50C-407E-A947-70E740481C1C}">
                <a14:useLocalDpi xmlns:a14="http://schemas.microsoft.com/office/drawing/2010/main" val="0"/>
              </a:ext>
            </a:extLst>
          </a:blip>
          <a:srcRect l="1353" r="1353"/>
          <a:stretch>
            <a:fillRect/>
          </a:stretch>
        </p:blipFill>
        <p:spPr/>
      </p:pic>
    </p:spTree>
    <p:extLst>
      <p:ext uri="{BB962C8B-B14F-4D97-AF65-F5344CB8AC3E}">
        <p14:creationId xmlns:p14="http://schemas.microsoft.com/office/powerpoint/2010/main" val="120482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7621212" cy="404813"/>
          </a:xfrm>
        </p:spPr>
        <p:txBody>
          <a:bodyPr/>
          <a:lstStyle/>
          <a:p>
            <a:r>
              <a:rPr lang="en-US" dirty="0"/>
              <a:t>Envirocron</a:t>
            </a:r>
            <a:r>
              <a:rPr lang="en-US" baseline="30000" dirty="0"/>
              <a:t>®</a:t>
            </a:r>
            <a:r>
              <a:rPr lang="en-US" dirty="0"/>
              <a:t> High Transfer Efficiency</a:t>
            </a:r>
          </a:p>
        </p:txBody>
      </p:sp>
      <p:sp>
        <p:nvSpPr>
          <p:cNvPr id="4" name="Slide Number Placeholder 3"/>
          <p:cNvSpPr>
            <a:spLocks noGrp="1"/>
          </p:cNvSpPr>
          <p:nvPr>
            <p:ph type="sldNum" sz="quarter" idx="12"/>
          </p:nvPr>
        </p:nvSpPr>
        <p:spPr/>
        <p:txBody>
          <a:bodyPr/>
          <a:lstStyle/>
          <a:p>
            <a:fld id="{FD9C4343-C115-504A-8D4F-0B17318D4A48}" type="slidenum">
              <a:rPr lang="en-US" smtClean="0"/>
              <a:t>3</a:t>
            </a:fld>
            <a:endParaRPr lang="en-US" dirty="0"/>
          </a:p>
        </p:txBody>
      </p:sp>
      <p:pic>
        <p:nvPicPr>
          <p:cNvPr id="7" name="Picture Placeholder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2504" b="12504"/>
          <a:stretch>
            <a:fillRect/>
          </a:stretch>
        </p:blipFill>
        <p:spPr/>
      </p:pic>
      <p:pic>
        <p:nvPicPr>
          <p:cNvPr id="16" name="Picture Placeholder 15"/>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l="910" r="910"/>
          <a:stretch>
            <a:fillRect/>
          </a:stretch>
        </p:blipFill>
        <p:spPr/>
      </p:pic>
      <p:pic>
        <p:nvPicPr>
          <p:cNvPr id="6" name="Picture Placeholder 5"/>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6900" b="6900"/>
          <a:stretch>
            <a:fillRect/>
          </a:stretch>
        </p:blipFill>
        <p:spPr/>
      </p:pic>
      <p:pic>
        <p:nvPicPr>
          <p:cNvPr id="8" name="Picture Placeholder 7"/>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3925" b="3925"/>
          <a:stretch>
            <a:fillRect/>
          </a:stretch>
        </p:blipFill>
        <p:spPr/>
      </p:pic>
      <p:pic>
        <p:nvPicPr>
          <p:cNvPr id="15" name="Picture Placeholder 9"/>
          <p:cNvPicPr>
            <a:picLocks noGrp="1" noChangeAspect="1"/>
          </p:cNvPicPr>
          <p:nvPr>
            <p:ph type="pic" sz="quarter" idx="19"/>
          </p:nvPr>
        </p:nvPicPr>
        <p:blipFill>
          <a:blip r:embed="rId6">
            <a:extLst>
              <a:ext uri="{28A0092B-C50C-407E-A947-70E740481C1C}">
                <a14:useLocalDpi xmlns:a14="http://schemas.microsoft.com/office/drawing/2010/main" val="0"/>
              </a:ext>
            </a:extLst>
          </a:blip>
          <a:srcRect t="171" b="171"/>
          <a:stretch>
            <a:fillRect/>
          </a:stretch>
        </p:blipFill>
        <p:spPr/>
      </p:pic>
    </p:spTree>
    <p:extLst>
      <p:ext uri="{BB962C8B-B14F-4D97-AF65-F5344CB8AC3E}">
        <p14:creationId xmlns:p14="http://schemas.microsoft.com/office/powerpoint/2010/main" val="1676592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solidFill>
            <a:srgbClr val="FFFF00"/>
          </a:solidFill>
        </p:spPr>
        <p:txBody>
          <a:bodyPr>
            <a:noAutofit/>
          </a:bodyPr>
          <a:lstStyle/>
          <a:p>
            <a:r>
              <a:rPr lang="en-US" sz="1200" dirty="0" smtClean="0">
                <a:solidFill>
                  <a:srgbClr val="FF0000"/>
                </a:solidFill>
              </a:rPr>
              <a:t>PPG INTERNAL USE ONLY</a:t>
            </a:r>
            <a:endParaRPr lang="en-US" sz="1200" dirty="0">
              <a:solidFill>
                <a:srgbClr val="FF0000"/>
              </a:solidFill>
            </a:endParaRPr>
          </a:p>
        </p:txBody>
      </p:sp>
      <p:sp>
        <p:nvSpPr>
          <p:cNvPr id="3" name="Slide Number Placeholder 2"/>
          <p:cNvSpPr>
            <a:spLocks noGrp="1"/>
          </p:cNvSpPr>
          <p:nvPr>
            <p:ph type="sldNum" sz="quarter" idx="11"/>
          </p:nvPr>
        </p:nvSpPr>
        <p:spPr/>
        <p:txBody>
          <a:bodyPr/>
          <a:lstStyle/>
          <a:p>
            <a:fld id="{FD9C4343-C115-504A-8D4F-0B17318D4A48}" type="slidenum">
              <a:rPr lang="en-US" smtClean="0"/>
              <a:pPr/>
              <a:t>4</a:t>
            </a:fld>
            <a:endParaRPr lang="en-US" dirty="0"/>
          </a:p>
        </p:txBody>
      </p:sp>
      <p:pic>
        <p:nvPicPr>
          <p:cNvPr id="6" name="Content Placeholder 5"/>
          <p:cNvPicPr>
            <a:picLocks noGrp="1" noChangeAspect="1"/>
          </p:cNvPicPr>
          <p:nvPr>
            <p:ph idx="1"/>
          </p:nvPr>
        </p:nvPicPr>
        <p:blipFill>
          <a:blip r:embed="rId2"/>
          <a:stretch>
            <a:fillRect/>
          </a:stretch>
        </p:blipFill>
        <p:spPr>
          <a:xfrm>
            <a:off x="944938" y="1234659"/>
            <a:ext cx="9760849" cy="4713287"/>
          </a:xfrm>
          <a:prstGeom prst="rect">
            <a:avLst/>
          </a:prstGeom>
        </p:spPr>
      </p:pic>
      <p:pic>
        <p:nvPicPr>
          <p:cNvPr id="7" name="Picture Placeholder 9"/>
          <p:cNvPicPr>
            <a:picLocks noChangeAspect="1"/>
          </p:cNvPicPr>
          <p:nvPr/>
        </p:nvPicPr>
        <p:blipFill>
          <a:blip r:embed="rId3">
            <a:extLst>
              <a:ext uri="{28A0092B-C50C-407E-A947-70E740481C1C}">
                <a14:useLocalDpi xmlns:a14="http://schemas.microsoft.com/office/drawing/2010/main" val="0"/>
              </a:ext>
            </a:extLst>
          </a:blip>
          <a:srcRect t="171" b="171"/>
          <a:stretch>
            <a:fillRect/>
          </a:stretch>
        </p:blipFill>
        <p:spPr>
          <a:xfrm>
            <a:off x="331761" y="367805"/>
            <a:ext cx="464464" cy="464343"/>
          </a:xfrm>
          <a:prstGeom prst="rect">
            <a:avLst/>
          </a:prstGeom>
        </p:spPr>
      </p:pic>
      <p:sp>
        <p:nvSpPr>
          <p:cNvPr id="10" name="Text Placeholder 8">
            <a:extLst>
              <a:ext uri="{FF2B5EF4-FFF2-40B4-BE49-F238E27FC236}">
                <a16:creationId xmlns:a16="http://schemas.microsoft.com/office/drawing/2014/main" id="{A216EC8B-A734-4D2A-A75A-F561B5E4282D}"/>
              </a:ext>
            </a:extLst>
          </p:cNvPr>
          <p:cNvSpPr txBox="1">
            <a:spLocks/>
          </p:cNvSpPr>
          <p:nvPr/>
        </p:nvSpPr>
        <p:spPr>
          <a:xfrm>
            <a:off x="892993" y="891353"/>
            <a:ext cx="10532792" cy="462837"/>
          </a:xfrm>
          <a:prstGeom prst="rect">
            <a:avLst/>
          </a:prstGeom>
        </p:spPr>
        <p:txBody>
          <a:bodyPr>
            <a:noAutofit/>
          </a:bodyPr>
          <a:lst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marL="0" indent="0">
              <a:buNone/>
            </a:pPr>
            <a:r>
              <a:rPr lang="en-US" dirty="0" smtClean="0"/>
              <a:t>Selected colors with gloss range</a:t>
            </a:r>
            <a:endParaRPr lang="en-US" dirty="0"/>
          </a:p>
        </p:txBody>
      </p:sp>
      <p:sp>
        <p:nvSpPr>
          <p:cNvPr id="11" name="TextBox 10"/>
          <p:cNvSpPr txBox="1"/>
          <p:nvPr/>
        </p:nvSpPr>
        <p:spPr>
          <a:xfrm>
            <a:off x="944938" y="5911632"/>
            <a:ext cx="10012115" cy="584775"/>
          </a:xfrm>
          <a:prstGeom prst="rect">
            <a:avLst/>
          </a:prstGeom>
          <a:noFill/>
        </p:spPr>
        <p:txBody>
          <a:bodyPr wrap="square" rtlCol="0">
            <a:spAutoFit/>
          </a:bodyPr>
          <a:lstStyle/>
          <a:p>
            <a:r>
              <a:rPr lang="en-US" sz="800" dirty="0">
                <a:latin typeface="Arial Narrow" panose="020B0606020202030204" pitchFamily="34" charset="0"/>
              </a:rPr>
              <a:t>Lower gloss can be achieved for textured finishes. † Product gloss range is specified with a 60˚ angle measurement </a:t>
            </a:r>
            <a:r>
              <a:rPr lang="en-US" sz="800" dirty="0" smtClean="0">
                <a:latin typeface="Arial Narrow" panose="020B0606020202030204" pitchFamily="34" charset="0"/>
              </a:rPr>
              <a:t>value</a:t>
            </a:r>
          </a:p>
          <a:p>
            <a:r>
              <a:rPr lang="en-US" sz="800" dirty="0">
                <a:latin typeface="Arial Narrow" panose="020B0606020202030204" pitchFamily="34" charset="0"/>
              </a:rPr>
              <a:t>The color chips in this selector cannot be considered totally accurate color matches, and are not to be used as approved standards. The technical data presented in this document is based upon information believed by PPG to be currently accurate. However, no guarantees of accuracy, comprehensiveness or performance are given or implied. Continuous improvements in coatings technology may cause future technical data to vary from what is in this document. Contact your PPG representative for the most up-to-date information.</a:t>
            </a:r>
          </a:p>
        </p:txBody>
      </p:sp>
      <p:sp>
        <p:nvSpPr>
          <p:cNvPr id="5" name="Title 4"/>
          <p:cNvSpPr>
            <a:spLocks noGrp="1"/>
          </p:cNvSpPr>
          <p:nvPr>
            <p:ph type="title"/>
          </p:nvPr>
        </p:nvSpPr>
        <p:spPr>
          <a:xfrm>
            <a:off x="941982" y="367805"/>
            <a:ext cx="9282379" cy="859536"/>
          </a:xfrm>
        </p:spPr>
        <p:txBody>
          <a:bodyPr/>
          <a:lstStyle/>
          <a:p>
            <a:r>
              <a:rPr lang="en-US" dirty="0" smtClean="0"/>
              <a:t>Internal Only</a:t>
            </a:r>
            <a:endParaRPr lang="en-US" dirty="0"/>
          </a:p>
        </p:txBody>
      </p:sp>
    </p:spTree>
    <p:extLst>
      <p:ext uri="{BB962C8B-B14F-4D97-AF65-F5344CB8AC3E}">
        <p14:creationId xmlns:p14="http://schemas.microsoft.com/office/powerpoint/2010/main" val="3598533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0715A49F-CA85-4F81-A92A-F4A84298C957}"/>
</file>

<file path=customXml/itemProps2.xml><?xml version="1.0" encoding="utf-8"?>
<ds:datastoreItem xmlns:ds="http://schemas.openxmlformats.org/officeDocument/2006/customXml" ds:itemID="{91968258-2596-46C2-8C92-52E645831915}"/>
</file>

<file path=customXml/itemProps3.xml><?xml version="1.0" encoding="utf-8"?>
<ds:datastoreItem xmlns:ds="http://schemas.openxmlformats.org/officeDocument/2006/customXml" ds:itemID="{73592C6E-67DF-4B35-B2C0-6B77DF014B57}"/>
</file>

<file path=docProps/app.xml><?xml version="1.0" encoding="utf-8"?>
<Properties xmlns="http://schemas.openxmlformats.org/officeDocument/2006/extended-properties" xmlns:vt="http://schemas.openxmlformats.org/officeDocument/2006/docPropsVTypes">
  <TotalTime>2458</TotalTime>
  <Words>512</Words>
  <Application>Microsoft Office PowerPoint</Application>
  <PresentationFormat>Widescreen</PresentationFormat>
  <Paragraphs>120</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Calibri</vt:lpstr>
      <vt:lpstr>1_Master slide</vt:lpstr>
      <vt:lpstr>Envirocron® High Transfer Efficiency</vt:lpstr>
      <vt:lpstr>Envirocron® High Transfer Efficiency</vt:lpstr>
      <vt:lpstr>Envirocron® High Transfer Efficiency</vt:lpstr>
      <vt:lpstr>Internal Only</vt:lpstr>
    </vt:vector>
  </TitlesOfParts>
  <Company>PPG Industries,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Durastar® Ultra-COOL®</dc:title>
  <dc:creator>DeDominicis, Marie Vicens</dc:creator>
  <cp:lastModifiedBy>DeDominicis, Marie Vicens</cp:lastModifiedBy>
  <cp:revision>66</cp:revision>
  <dcterms:created xsi:type="dcterms:W3CDTF">2020-04-08T20:54:52Z</dcterms:created>
  <dcterms:modified xsi:type="dcterms:W3CDTF">2020-08-12T19:06:15Z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